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9.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43.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49.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53.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59"/>
  </p:notesMasterIdLst>
  <p:sldIdLst>
    <p:sldId id="256" r:id="rId2"/>
    <p:sldId id="268" r:id="rId3"/>
    <p:sldId id="277" r:id="rId4"/>
    <p:sldId id="257" r:id="rId5"/>
    <p:sldId id="269" r:id="rId6"/>
    <p:sldId id="313" r:id="rId7"/>
    <p:sldId id="314" r:id="rId8"/>
    <p:sldId id="310" r:id="rId9"/>
    <p:sldId id="263" r:id="rId10"/>
    <p:sldId id="278" r:id="rId11"/>
    <p:sldId id="261" r:id="rId12"/>
    <p:sldId id="307" r:id="rId13"/>
    <p:sldId id="309" r:id="rId14"/>
    <p:sldId id="316" r:id="rId15"/>
    <p:sldId id="317" r:id="rId16"/>
    <p:sldId id="319" r:id="rId17"/>
    <p:sldId id="297" r:id="rId18"/>
    <p:sldId id="301" r:id="rId19"/>
    <p:sldId id="308" r:id="rId20"/>
    <p:sldId id="298" r:id="rId21"/>
    <p:sldId id="302" r:id="rId22"/>
    <p:sldId id="306" r:id="rId23"/>
    <p:sldId id="305" r:id="rId24"/>
    <p:sldId id="280"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74" r:id="rId39"/>
    <p:sldId id="294" r:id="rId40"/>
    <p:sldId id="295" r:id="rId41"/>
    <p:sldId id="296" r:id="rId42"/>
    <p:sldId id="320" r:id="rId43"/>
    <p:sldId id="321" r:id="rId44"/>
    <p:sldId id="275" r:id="rId45"/>
    <p:sldId id="300" r:id="rId46"/>
    <p:sldId id="322" r:id="rId47"/>
    <p:sldId id="323" r:id="rId48"/>
    <p:sldId id="303" r:id="rId49"/>
    <p:sldId id="304" r:id="rId50"/>
    <p:sldId id="324" r:id="rId51"/>
    <p:sldId id="325" r:id="rId52"/>
    <p:sldId id="326" r:id="rId53"/>
    <p:sldId id="327" r:id="rId54"/>
    <p:sldId id="328" r:id="rId55"/>
    <p:sldId id="329" r:id="rId56"/>
    <p:sldId id="311" r:id="rId57"/>
    <p:sldId id="312" r:id="rId5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7222" autoAdjust="0"/>
  </p:normalViewPr>
  <p:slideViewPr>
    <p:cSldViewPr snapToGrid="0">
      <p:cViewPr varScale="1">
        <p:scale>
          <a:sx n="66" d="100"/>
          <a:sy n="66" d="100"/>
        </p:scale>
        <p:origin x="1320" y="58"/>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DAB111-01C3-4C90-AD78-3CF56A9EA7D1}" type="datetimeFigureOut">
              <a:rPr lang="zh-TW" altLang="en-US" smtClean="0"/>
              <a:t>2019/8/30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E0302-C963-4415-A770-6665E45ADA0E}" type="slidenum">
              <a:rPr lang="zh-TW" altLang="en-US" smtClean="0"/>
              <a:t>‹#›</a:t>
            </a:fld>
            <a:endParaRPr lang="zh-TW" altLang="en-US"/>
          </a:p>
        </p:txBody>
      </p:sp>
    </p:spTree>
    <p:extLst>
      <p:ext uri="{BB962C8B-B14F-4D97-AF65-F5344CB8AC3E}">
        <p14:creationId xmlns:p14="http://schemas.microsoft.com/office/powerpoint/2010/main" val="715752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iki.ros.org/ROS/Introduc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ojenlai.wordpress.com/2012/12/14/ros%E6%95%99%E5%AD%B8%E7%B3%BB%E5%88%97%E6%96%87%E6%95%B4%E7%90%8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com/@raymonduchen/ros-%E6%87%B6%E4%BA%BA%E7%AD%86%E8%A8%98-4-%E4%BB%A5c-%E6%92%B0%E5%AF%ABservice%E8%88%87client-1f5fa3184c60"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iki.ros.org/ROS/Master_API" TargetMode="External"/><Relationship Id="rId4" Type="http://schemas.openxmlformats.org/officeDocument/2006/relationships/hyperlink" Target="http://wiki.ros.org/Master"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docs.ros.org/api/nav_msgs/html/msg/OccupancyGrid.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edium.com/@raymonduchen/ros-%E6%87%B6%E4%BA%BA%E7%AD%86%E8%A8%98-4-%E4%BB%A5c-%E6%92%B0%E5%AF%ABservice%E8%88%87client-1f5fa3184c6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iki.ros.org/Package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wiki.ros.org/Nodes" TargetMode="External"/><Relationship Id="rId4" Type="http://schemas.openxmlformats.org/officeDocument/2006/relationships/hyperlink" Target="http://wiki.ros.org/tf/Overview/Transformations#tf2.2BAC8-Terminology.Frames_and_Point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iki.ros.org/tf/Overview/Transformations#tf2.2BAC8-Terminology.Frames_and_Point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lverwind1982.pixnet.net/blog/post/258069682-%E4%B8%89%E7%B6%AD%E6%97%8B%E8%BD%89%E8%A1%A8%E7%A4%BA%E6%B3%95---%E6%AD%90%E6%8B%89%E8%A7%92%E3%80%81%E6%97%8B%E8%BD%89%E7%9F%A9%E9%99%A3%E3%80%81%E6%97%8B%E8%BD%89%E5%90%91"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quaternions.onlin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3"/>
              </a:rPr>
              <a:t>http://wiki.ros.org/ROS/Introduction</a:t>
            </a:r>
            <a:endParaRPr lang="en-US" altLang="zh-TW"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a:t>好，那我們來簡單介紹一下</a:t>
            </a:r>
            <a:r>
              <a:rPr lang="en-US" altLang="zh-TW" dirty="0"/>
              <a:t>ROS</a:t>
            </a:r>
            <a:r>
              <a:rPr lang="zh-TW" altLang="en-US" dirty="0"/>
              <a:t>系統，</a:t>
            </a:r>
            <a:r>
              <a:rPr lang="en-US" altLang="zh-TW" dirty="0"/>
              <a:t>ROS</a:t>
            </a:r>
            <a:r>
              <a:rPr lang="zh-TW" altLang="en-US" dirty="0"/>
              <a:t>系統是一個</a:t>
            </a:r>
            <a:r>
              <a:rPr lang="en-US" altLang="zh-TW" dirty="0"/>
              <a:t>open-source</a:t>
            </a:r>
            <a:r>
              <a:rPr lang="zh-TW" altLang="en-US" dirty="0"/>
              <a:t> 用來整合、執行</a:t>
            </a:r>
            <a:r>
              <a:rPr lang="en-US" altLang="zh-TW" dirty="0"/>
              <a:t>robot</a:t>
            </a:r>
            <a:r>
              <a:rPr lang="zh-TW" altLang="en-US" dirty="0"/>
              <a:t>相關的</a:t>
            </a:r>
            <a:r>
              <a:rPr lang="en-US" altLang="zh-TW" dirty="0"/>
              <a:t>resource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a:t>X loose couple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的基本目標是就是要讓機器人程式的”開發”很方便。而在這種架構下，</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的程式可以被獨立地設計，然後藉由</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的架構把這些關係鬆散的程式即時結合起來，現在想可能會有點抽象，那接下來我們來談談</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computation graph level</a:t>
            </a:r>
            <a:r>
              <a:rPr lang="zh-TW" altLang="en-US" sz="1200" b="0" i="0" kern="1200" dirty="0">
                <a:solidFill>
                  <a:schemeClr val="tx1"/>
                </a:solidFill>
                <a:effectLst/>
                <a:latin typeface="+mn-lt"/>
                <a:ea typeface="+mn-ea"/>
                <a:cs typeface="+mn-cs"/>
              </a:rPr>
              <a:t>，談談</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中，一般我們會如何處理、傳遞</a:t>
            </a:r>
            <a:r>
              <a:rPr lang="en-US" altLang="zh-TW" sz="1200" b="0" i="0" kern="1200" dirty="0">
                <a:solidFill>
                  <a:schemeClr val="tx1"/>
                </a:solidFill>
                <a:effectLst/>
                <a:latin typeface="+mn-lt"/>
                <a:ea typeface="+mn-ea"/>
                <a:cs typeface="+mn-cs"/>
              </a:rPr>
              <a:t>data</a:t>
            </a:r>
            <a:r>
              <a:rPr lang="zh-TW" altLang="en-US" sz="1200" b="0" i="0" kern="1200" dirty="0">
                <a:solidFill>
                  <a:schemeClr val="tx1"/>
                </a:solidFill>
                <a:effectLst/>
                <a:latin typeface="+mn-lt"/>
                <a:ea typeface="+mn-ea"/>
                <a:cs typeface="+mn-cs"/>
              </a:rPr>
              <a:t>，應該會讓大家對</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比較了解</a:t>
            </a:r>
            <a:endParaRPr lang="zh-TW" altLang="en-US" dirty="0"/>
          </a:p>
        </p:txBody>
      </p:sp>
      <p:sp>
        <p:nvSpPr>
          <p:cNvPr id="4" name="投影片編號版面配置區 3"/>
          <p:cNvSpPr>
            <a:spLocks noGrp="1"/>
          </p:cNvSpPr>
          <p:nvPr>
            <p:ph type="sldNum" sz="quarter" idx="10"/>
          </p:nvPr>
        </p:nvSpPr>
        <p:spPr/>
        <p:txBody>
          <a:bodyPr/>
          <a:lstStyle/>
          <a:p>
            <a:fld id="{651E0302-C963-4415-A770-6665E45ADA0E}" type="slidenum">
              <a:rPr lang="zh-TW" altLang="en-US" smtClean="0"/>
              <a:t>4</a:t>
            </a:fld>
            <a:endParaRPr lang="zh-TW" altLang="en-US"/>
          </a:p>
        </p:txBody>
      </p:sp>
    </p:spTree>
    <p:extLst>
      <p:ext uri="{BB962C8B-B14F-4D97-AF65-F5344CB8AC3E}">
        <p14:creationId xmlns:p14="http://schemas.microsoft.com/office/powerpoint/2010/main" val="3270135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51E0302-C963-4415-A770-6665E45ADA0E}" type="slidenum">
              <a:rPr lang="zh-TW" altLang="en-US" smtClean="0"/>
              <a:t>14</a:t>
            </a:fld>
            <a:endParaRPr lang="zh-TW" altLang="en-US"/>
          </a:p>
        </p:txBody>
      </p:sp>
    </p:spTree>
    <p:extLst>
      <p:ext uri="{BB962C8B-B14F-4D97-AF65-F5344CB8AC3E}">
        <p14:creationId xmlns:p14="http://schemas.microsoft.com/office/powerpoint/2010/main" val="3039612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Tree </a:t>
            </a:r>
            <a:r>
              <a:rPr lang="zh-TW" altLang="en-US" dirty="0"/>
              <a:t>會長成什麼樣子</a:t>
            </a:r>
            <a:endParaRPr lang="en-US" altLang="zh-TW" dirty="0"/>
          </a:p>
          <a:p>
            <a:endParaRPr lang="en-US" altLang="zh-TW" dirty="0"/>
          </a:p>
          <a:p>
            <a:r>
              <a:rPr lang="en-US" altLang="zh-TW" dirty="0"/>
              <a:t>Link</a:t>
            </a:r>
            <a:r>
              <a:rPr lang="zh-TW" altLang="en-US" dirty="0"/>
              <a:t>是一個剛性結構</a:t>
            </a:r>
            <a:endParaRPr lang="en-US" altLang="zh-TW" dirty="0"/>
          </a:p>
        </p:txBody>
      </p:sp>
      <p:sp>
        <p:nvSpPr>
          <p:cNvPr id="4" name="投影片編號版面配置區 3"/>
          <p:cNvSpPr>
            <a:spLocks noGrp="1"/>
          </p:cNvSpPr>
          <p:nvPr>
            <p:ph type="sldNum" sz="quarter" idx="5"/>
          </p:nvPr>
        </p:nvSpPr>
        <p:spPr/>
        <p:txBody>
          <a:bodyPr/>
          <a:lstStyle/>
          <a:p>
            <a:fld id="{651E0302-C963-4415-A770-6665E45ADA0E}" type="slidenum">
              <a:rPr lang="zh-TW" altLang="en-US" smtClean="0"/>
              <a:t>17</a:t>
            </a:fld>
            <a:endParaRPr lang="zh-TW" altLang="en-US"/>
          </a:p>
        </p:txBody>
      </p:sp>
    </p:spTree>
    <p:extLst>
      <p:ext uri="{BB962C8B-B14F-4D97-AF65-F5344CB8AC3E}">
        <p14:creationId xmlns:p14="http://schemas.microsoft.com/office/powerpoint/2010/main" val="2624448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座標轉換</a:t>
            </a:r>
          </a:p>
        </p:txBody>
      </p:sp>
      <p:sp>
        <p:nvSpPr>
          <p:cNvPr id="4" name="投影片編號版面配置區 3"/>
          <p:cNvSpPr>
            <a:spLocks noGrp="1"/>
          </p:cNvSpPr>
          <p:nvPr>
            <p:ph type="sldNum" sz="quarter" idx="5"/>
          </p:nvPr>
        </p:nvSpPr>
        <p:spPr/>
        <p:txBody>
          <a:bodyPr/>
          <a:lstStyle/>
          <a:p>
            <a:fld id="{651E0302-C963-4415-A770-6665E45ADA0E}" type="slidenum">
              <a:rPr lang="zh-TW" altLang="en-US" smtClean="0"/>
              <a:t>20</a:t>
            </a:fld>
            <a:endParaRPr lang="zh-TW" altLang="en-US"/>
          </a:p>
        </p:txBody>
      </p:sp>
    </p:spTree>
    <p:extLst>
      <p:ext uri="{BB962C8B-B14F-4D97-AF65-F5344CB8AC3E}">
        <p14:creationId xmlns:p14="http://schemas.microsoft.com/office/powerpoint/2010/main" val="3244722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用速度來表達向量</a:t>
            </a:r>
          </a:p>
        </p:txBody>
      </p:sp>
      <p:sp>
        <p:nvSpPr>
          <p:cNvPr id="4" name="投影片編號版面配置區 3"/>
          <p:cNvSpPr>
            <a:spLocks noGrp="1"/>
          </p:cNvSpPr>
          <p:nvPr>
            <p:ph type="sldNum" sz="quarter" idx="5"/>
          </p:nvPr>
        </p:nvSpPr>
        <p:spPr/>
        <p:txBody>
          <a:bodyPr/>
          <a:lstStyle/>
          <a:p>
            <a:fld id="{651E0302-C963-4415-A770-6665E45ADA0E}" type="slidenum">
              <a:rPr lang="zh-TW" altLang="en-US" smtClean="0"/>
              <a:t>22</a:t>
            </a:fld>
            <a:endParaRPr lang="zh-TW" altLang="en-US"/>
          </a:p>
        </p:txBody>
      </p:sp>
    </p:spTree>
    <p:extLst>
      <p:ext uri="{BB962C8B-B14F-4D97-AF65-F5344CB8AC3E}">
        <p14:creationId xmlns:p14="http://schemas.microsoft.com/office/powerpoint/2010/main" val="1161353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T1 : </a:t>
            </a:r>
            <a:r>
              <a:rPr lang="zh-TW" altLang="en-US" dirty="0"/>
              <a:t>有東西在我</a:t>
            </a:r>
            <a:r>
              <a:rPr lang="en-US" altLang="zh-TW" dirty="0"/>
              <a:t>RPY(0,0,90)  rotation</a:t>
            </a:r>
            <a:r>
              <a:rPr lang="zh-TW" altLang="en-US" dirty="0"/>
              <a:t>的方向</a:t>
            </a:r>
            <a:endParaRPr lang="en-US" altLang="zh-TW" dirty="0"/>
          </a:p>
          <a:p>
            <a:r>
              <a:rPr lang="en-US" altLang="zh-TW" dirty="0"/>
              <a:t>T2 : </a:t>
            </a:r>
            <a:r>
              <a:rPr lang="zh-TW" altLang="en-US" dirty="0"/>
              <a:t>喔 那個東西在我</a:t>
            </a:r>
            <a:r>
              <a:rPr lang="en-US" altLang="zh-TW" dirty="0"/>
              <a:t>RPY(0,0,0) rotation  </a:t>
            </a:r>
            <a:r>
              <a:rPr lang="zh-TW" altLang="en-US" dirty="0"/>
              <a:t>的方向</a:t>
            </a:r>
            <a:endParaRPr lang="en-US" altLang="zh-TW" dirty="0"/>
          </a:p>
          <a:p>
            <a:endParaRPr lang="en-US" altLang="zh-TW" dirty="0"/>
          </a:p>
          <a:p>
            <a:r>
              <a:rPr lang="zh-TW" altLang="en-US" dirty="0"/>
              <a:t>例子</a:t>
            </a:r>
            <a:r>
              <a:rPr lang="en-US" altLang="zh-TW" dirty="0"/>
              <a:t>90</a:t>
            </a:r>
            <a:r>
              <a:rPr lang="zh-TW" altLang="en-US" dirty="0"/>
              <a:t>度太麻煩啦，用</a:t>
            </a:r>
            <a:r>
              <a:rPr lang="en-US" altLang="zh-TW" dirty="0"/>
              <a:t>60</a:t>
            </a:r>
            <a:r>
              <a:rPr lang="zh-TW" altLang="en-US" dirty="0"/>
              <a:t>或是</a:t>
            </a:r>
            <a:r>
              <a:rPr lang="en-US" altLang="zh-TW" dirty="0"/>
              <a:t>30</a:t>
            </a:r>
            <a:r>
              <a:rPr lang="zh-TW" altLang="en-US" dirty="0"/>
              <a:t>度</a:t>
            </a:r>
          </a:p>
        </p:txBody>
      </p:sp>
      <p:sp>
        <p:nvSpPr>
          <p:cNvPr id="4" name="投影片編號版面配置區 3"/>
          <p:cNvSpPr>
            <a:spLocks noGrp="1"/>
          </p:cNvSpPr>
          <p:nvPr>
            <p:ph type="sldNum" sz="quarter" idx="5"/>
          </p:nvPr>
        </p:nvSpPr>
        <p:spPr/>
        <p:txBody>
          <a:bodyPr/>
          <a:lstStyle/>
          <a:p>
            <a:fld id="{651E0302-C963-4415-A770-6665E45ADA0E}" type="slidenum">
              <a:rPr lang="zh-TW" altLang="en-US" smtClean="0"/>
              <a:t>23</a:t>
            </a:fld>
            <a:endParaRPr lang="zh-TW" altLang="en-US"/>
          </a:p>
        </p:txBody>
      </p:sp>
    </p:spTree>
    <p:extLst>
      <p:ext uri="{BB962C8B-B14F-4D97-AF65-F5344CB8AC3E}">
        <p14:creationId xmlns:p14="http://schemas.microsoft.com/office/powerpoint/2010/main" val="305548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6" name="Google Shape;52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2" name="Google Shape;53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第一步，需要Serup，請參考官網。</a:t>
            </a:r>
            <a:endParaRPr/>
          </a:p>
        </p:txBody>
      </p:sp>
      <p:sp>
        <p:nvSpPr>
          <p:cNvPr id="548" name="Google Shape;54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Wifi</a:t>
            </a:r>
            <a:endParaRPr/>
          </a:p>
          <a:p>
            <a:pPr marL="0" lvl="0" indent="0" algn="l" rtl="0">
              <a:lnSpc>
                <a:spcPct val="100000"/>
              </a:lnSpc>
              <a:spcBef>
                <a:spcPts val="0"/>
              </a:spcBef>
              <a:spcAft>
                <a:spcPts val="0"/>
              </a:spcAft>
              <a:buSzPts val="1400"/>
              <a:buNone/>
            </a:pPr>
            <a:r>
              <a:rPr lang="en-US"/>
              <a:t>環境變數</a:t>
            </a:r>
            <a:endParaRPr/>
          </a:p>
          <a:p>
            <a:pPr marL="0" lvl="0" indent="0" algn="l" rtl="0">
              <a:lnSpc>
                <a:spcPct val="100000"/>
              </a:lnSpc>
              <a:spcBef>
                <a:spcPts val="0"/>
              </a:spcBef>
              <a:spcAft>
                <a:spcPts val="0"/>
              </a:spcAft>
              <a:buSzPts val="1400"/>
              <a:buNone/>
            </a:pPr>
            <a:r>
              <a:rPr lang="en-US"/>
              <a:t>Master</a:t>
            </a:r>
            <a:endParaRPr/>
          </a:p>
          <a:p>
            <a:pPr marL="0" lvl="0" indent="0" algn="l" rtl="0">
              <a:lnSpc>
                <a:spcPct val="100000"/>
              </a:lnSpc>
              <a:spcBef>
                <a:spcPts val="0"/>
              </a:spcBef>
              <a:spcAft>
                <a:spcPts val="0"/>
              </a:spcAft>
              <a:buSzPts val="1400"/>
              <a:buNone/>
            </a:pPr>
            <a:r>
              <a:rPr lang="en-US"/>
              <a:t>USB  Serial</a:t>
            </a:r>
            <a:endParaRPr/>
          </a:p>
          <a:p>
            <a:pPr marL="0" lvl="0" indent="0" algn="l" rtl="0">
              <a:lnSpc>
                <a:spcPct val="100000"/>
              </a:lnSpc>
              <a:spcBef>
                <a:spcPts val="0"/>
              </a:spcBef>
              <a:spcAft>
                <a:spcPts val="0"/>
              </a:spcAft>
              <a:buSzPts val="1400"/>
              <a:buNone/>
            </a:pPr>
            <a:r>
              <a:rPr lang="en-US"/>
              <a:t>Lidar</a:t>
            </a:r>
            <a:endParaRPr/>
          </a:p>
          <a:p>
            <a:pPr marL="0" lvl="0" indent="0" algn="l" rtl="0">
              <a:lnSpc>
                <a:spcPct val="100000"/>
              </a:lnSpc>
              <a:spcBef>
                <a:spcPts val="0"/>
              </a:spcBef>
              <a:spcAft>
                <a:spcPts val="0"/>
              </a:spcAft>
              <a:buSzPts val="1400"/>
              <a:buNone/>
            </a:pPr>
            <a:r>
              <a:rPr lang="en-US"/>
              <a:t>Core : odom</a:t>
            </a:r>
            <a:endParaRPr/>
          </a:p>
        </p:txBody>
      </p:sp>
      <p:sp>
        <p:nvSpPr>
          <p:cNvPr id="556" name="Google Shape;55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https://pojenlai.wordpress.com/2012/12/14/ros%E6%95%99%E5%AD%B8%E7%B3%BB%E5%88%97%E6%96%87%E6%95%B4%E7%90%86/</a:t>
            </a:r>
            <a:br>
              <a:rPr lang="en-US" altLang="zh-TW" sz="1200" b="0" i="0" kern="1200" dirty="0">
                <a:solidFill>
                  <a:schemeClr val="tx1"/>
                </a:solidFill>
                <a:effectLst/>
                <a:latin typeface="+mn-lt"/>
                <a:ea typeface="+mn-ea"/>
                <a:cs typeface="+mn-cs"/>
              </a:rPr>
            </a:br>
            <a:br>
              <a:rPr lang="en-US" altLang="zh-TW"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中</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我們的程式被</a:t>
            </a:r>
            <a:r>
              <a:rPr lang="en-US" altLang="zh-TW" sz="1200" b="0" i="0" kern="1200" dirty="0">
                <a:solidFill>
                  <a:schemeClr val="tx1"/>
                </a:solidFill>
                <a:effectLst/>
                <a:latin typeface="+mn-lt"/>
                <a:ea typeface="+mn-ea"/>
                <a:cs typeface="+mn-cs"/>
              </a:rPr>
              <a:t>model</a:t>
            </a:r>
            <a:r>
              <a:rPr lang="zh-TW" altLang="en-US" sz="1200" b="0" i="0" kern="1200" dirty="0">
                <a:solidFill>
                  <a:schemeClr val="tx1"/>
                </a:solidFill>
                <a:effectLst/>
                <a:latin typeface="+mn-lt"/>
                <a:ea typeface="+mn-ea"/>
                <a:cs typeface="+mn-cs"/>
              </a:rPr>
              <a:t>成一個個的</a:t>
            </a:r>
            <a:r>
              <a:rPr lang="en-US" altLang="zh-TW" sz="1200" b="0" i="0" kern="1200" dirty="0">
                <a:solidFill>
                  <a:schemeClr val="tx1"/>
                </a:solidFill>
                <a:effectLst/>
                <a:latin typeface="+mn-lt"/>
                <a:ea typeface="+mn-ea"/>
                <a:cs typeface="+mn-cs"/>
              </a:rPr>
              <a:t>node, </a:t>
            </a:r>
            <a:r>
              <a:rPr lang="zh-TW" altLang="en-US" sz="1200" b="0" i="0" kern="1200" baseline="0" dirty="0">
                <a:solidFill>
                  <a:schemeClr val="tx1"/>
                </a:solidFill>
                <a:effectLst/>
                <a:latin typeface="+mn-lt"/>
                <a:ea typeface="+mn-ea"/>
                <a:cs typeface="+mn-cs"/>
              </a:rPr>
              <a:t>而在我們機器人中每一個部位或是功能通常都會有一個</a:t>
            </a:r>
            <a:r>
              <a:rPr lang="en-US" altLang="zh-TW" sz="1200" b="0" i="0" kern="1200" baseline="0" dirty="0">
                <a:solidFill>
                  <a:schemeClr val="tx1"/>
                </a:solidFill>
                <a:effectLst/>
                <a:latin typeface="+mn-lt"/>
                <a:ea typeface="+mn-ea"/>
                <a:cs typeface="+mn-cs"/>
              </a:rPr>
              <a:t>node</a:t>
            </a:r>
            <a:r>
              <a:rPr lang="zh-TW" altLang="en-US" sz="1200" b="0" i="0" kern="1200" baseline="0" dirty="0">
                <a:solidFill>
                  <a:schemeClr val="tx1"/>
                </a:solidFill>
                <a:effectLst/>
                <a:latin typeface="+mn-lt"/>
                <a:ea typeface="+mn-ea"/>
                <a:cs typeface="+mn-cs"/>
              </a:rPr>
              <a:t>，比如說控制</a:t>
            </a:r>
            <a:r>
              <a:rPr lang="en-US" altLang="zh-TW" sz="1200" b="0" i="0" kern="1200" baseline="0" dirty="0" err="1">
                <a:solidFill>
                  <a:schemeClr val="tx1"/>
                </a:solidFill>
                <a:effectLst/>
                <a:latin typeface="+mn-lt"/>
                <a:ea typeface="+mn-ea"/>
                <a:cs typeface="+mn-cs"/>
              </a:rPr>
              <a:t>lidar</a:t>
            </a:r>
            <a:r>
              <a:rPr lang="zh-TW" altLang="en-US" sz="1200" b="0" i="0" kern="1200" baseline="0" dirty="0">
                <a:solidFill>
                  <a:schemeClr val="tx1"/>
                </a:solidFill>
                <a:effectLst/>
                <a:latin typeface="+mn-lt"/>
                <a:ea typeface="+mn-ea"/>
                <a:cs typeface="+mn-cs"/>
              </a:rPr>
              <a:t>的</a:t>
            </a:r>
            <a:r>
              <a:rPr lang="en-US" altLang="zh-TW" sz="1200" b="0" i="0" kern="1200" baseline="0" dirty="0">
                <a:solidFill>
                  <a:schemeClr val="tx1"/>
                </a:solidFill>
                <a:effectLst/>
                <a:latin typeface="+mn-lt"/>
                <a:ea typeface="+mn-ea"/>
                <a:cs typeface="+mn-cs"/>
              </a:rPr>
              <a:t>node</a:t>
            </a:r>
            <a:r>
              <a:rPr lang="zh-TW" altLang="en-US" sz="1200" b="0" i="0" kern="1200" baseline="0" dirty="0">
                <a:solidFill>
                  <a:schemeClr val="tx1"/>
                </a:solidFill>
                <a:effectLst/>
                <a:latin typeface="+mn-lt"/>
                <a:ea typeface="+mn-ea"/>
                <a:cs typeface="+mn-cs"/>
              </a:rPr>
              <a:t>，或是操控機器人關節馬達的</a:t>
            </a:r>
            <a:r>
              <a:rPr lang="en-US" altLang="zh-TW" sz="1200" b="0" i="0" kern="1200" baseline="0" dirty="0">
                <a:solidFill>
                  <a:schemeClr val="tx1"/>
                </a:solidFill>
                <a:effectLst/>
                <a:latin typeface="+mn-lt"/>
                <a:ea typeface="+mn-ea"/>
                <a:cs typeface="+mn-cs"/>
              </a:rPr>
              <a:t>node</a:t>
            </a:r>
            <a:r>
              <a:rPr lang="en-US" altLang="zh-TW" sz="1200" b="0" i="0" kern="1200" dirty="0">
                <a:solidFill>
                  <a:schemeClr val="tx1"/>
                </a:solidFill>
                <a:effectLst/>
                <a:latin typeface="+mn-lt"/>
                <a:ea typeface="+mn-ea"/>
                <a:cs typeface="+mn-cs"/>
              </a:rPr>
              <a:t>,</a:t>
            </a:r>
            <a:r>
              <a:rPr lang="en-US" altLang="zh-TW" sz="1200" b="0" i="0" kern="1200" baseline="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基本上就只是一個執行中的程式</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而這些</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跟我們一般寫的程式唯一不同之處在於，有一個</a:t>
            </a:r>
            <a:r>
              <a:rPr lang="en-US" altLang="zh-TW" sz="1200" b="0" i="0" kern="1200" dirty="0">
                <a:solidFill>
                  <a:schemeClr val="tx1"/>
                </a:solidFill>
                <a:effectLst/>
                <a:latin typeface="+mn-lt"/>
                <a:ea typeface="+mn-ea"/>
                <a:cs typeface="+mn-cs"/>
              </a:rPr>
              <a:t>Master</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node</a:t>
            </a:r>
            <a:r>
              <a:rPr lang="en-US" altLang="zh-TW" sz="1200" b="0" i="0" kern="1200" baseline="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知道”這些程式的存在</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master</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，也就是</a:t>
            </a:r>
            <a:r>
              <a:rPr lang="en-US" altLang="zh-TW" sz="1200" b="0" i="0" kern="1200" dirty="0" err="1">
                <a:solidFill>
                  <a:schemeClr val="tx1"/>
                </a:solidFill>
                <a:effectLst/>
                <a:latin typeface="+mn-lt"/>
                <a:ea typeface="+mn-ea"/>
                <a:cs typeface="+mn-cs"/>
              </a:rPr>
              <a:t>ros</a:t>
            </a:r>
            <a:r>
              <a:rPr lang="en-US" altLang="zh-TW" sz="1200" b="0" i="0" kern="1200" dirty="0">
                <a:solidFill>
                  <a:schemeClr val="tx1"/>
                </a:solidFill>
                <a:effectLst/>
                <a:latin typeface="+mn-lt"/>
                <a:ea typeface="+mn-ea"/>
                <a:cs typeface="+mn-cs"/>
              </a:rPr>
              <a:t> core</a:t>
            </a:r>
            <a:r>
              <a:rPr lang="zh-TW" altLang="en-US" sz="1200" b="0" i="0" kern="1200" dirty="0">
                <a:solidFill>
                  <a:schemeClr val="tx1"/>
                </a:solidFill>
                <a:effectLst/>
                <a:latin typeface="+mn-lt"/>
                <a:ea typeface="+mn-ea"/>
                <a:cs typeface="+mn-cs"/>
              </a:rPr>
              <a:t>，中有一個</a:t>
            </a:r>
            <a:r>
              <a:rPr lang="en-US" altLang="zh-TW" sz="1200" b="0" i="0" kern="1200" dirty="0">
                <a:solidFill>
                  <a:schemeClr val="tx1"/>
                </a:solidFill>
                <a:effectLst/>
                <a:latin typeface="+mn-lt"/>
                <a:ea typeface="+mn-ea"/>
                <a:cs typeface="+mn-cs"/>
              </a:rPr>
              <a:t>list</a:t>
            </a:r>
            <a:r>
              <a:rPr lang="zh-TW" altLang="en-US" sz="1200" b="0" i="0" kern="1200" dirty="0">
                <a:solidFill>
                  <a:schemeClr val="tx1"/>
                </a:solidFill>
                <a:effectLst/>
                <a:latin typeface="+mn-lt"/>
                <a:ea typeface="+mn-ea"/>
                <a:cs typeface="+mn-cs"/>
              </a:rPr>
              <a:t>，記錄了所有存在的</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，如果沒有這個</a:t>
            </a:r>
            <a:r>
              <a:rPr lang="en-US" altLang="zh-TW" sz="1200" b="0" i="0" kern="1200" dirty="0">
                <a:solidFill>
                  <a:schemeClr val="tx1"/>
                </a:solidFill>
                <a:effectLst/>
                <a:latin typeface="+mn-lt"/>
                <a:ea typeface="+mn-ea"/>
                <a:cs typeface="+mn-cs"/>
              </a:rPr>
              <a:t>master node</a:t>
            </a:r>
            <a:r>
              <a:rPr lang="zh-TW" altLang="en-US" sz="1200" b="0" i="0" kern="1200" dirty="0">
                <a:solidFill>
                  <a:schemeClr val="tx1"/>
                </a:solidFill>
                <a:effectLst/>
                <a:latin typeface="+mn-lt"/>
                <a:ea typeface="+mn-ea"/>
                <a:cs typeface="+mn-cs"/>
              </a:rPr>
              <a:t>，所有的</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就沒辦法知道彼此、也就是沒辦法互相傳遞</a:t>
            </a:r>
            <a:r>
              <a:rPr lang="en-US" altLang="zh-TW" sz="1200" b="0" i="0" kern="1200" dirty="0">
                <a:solidFill>
                  <a:schemeClr val="tx1"/>
                </a:solidFill>
                <a:effectLst/>
                <a:latin typeface="+mn-lt"/>
                <a:ea typeface="+mn-ea"/>
                <a:cs typeface="+mn-cs"/>
              </a:rPr>
              <a:t>message</a:t>
            </a:r>
            <a:r>
              <a:rPr lang="zh-TW" altLang="en-US" sz="1200" b="0" i="0" kern="1200" dirty="0">
                <a:solidFill>
                  <a:schemeClr val="tx1"/>
                </a:solidFill>
                <a:effectLst/>
                <a:latin typeface="+mn-lt"/>
                <a:ea typeface="+mn-ea"/>
                <a:cs typeface="+mn-cs"/>
              </a:rPr>
              <a:t>，簡單來說，</a:t>
            </a:r>
            <a:r>
              <a:rPr lang="en-US" altLang="zh-TW" sz="1200" b="0" i="0" kern="1200" dirty="0" err="1">
                <a:solidFill>
                  <a:schemeClr val="tx1"/>
                </a:solidFill>
                <a:effectLst/>
                <a:latin typeface="+mn-lt"/>
                <a:ea typeface="+mn-ea"/>
                <a:cs typeface="+mn-cs"/>
              </a:rPr>
              <a:t>ros</a:t>
            </a:r>
            <a:r>
              <a:rPr lang="en-US" altLang="zh-TW" sz="1200" b="0" i="0" kern="1200" dirty="0">
                <a:solidFill>
                  <a:schemeClr val="tx1"/>
                </a:solidFill>
                <a:effectLst/>
                <a:latin typeface="+mn-lt"/>
                <a:ea typeface="+mn-ea"/>
                <a:cs typeface="+mn-cs"/>
              </a:rPr>
              <a:t> master</a:t>
            </a:r>
            <a:r>
              <a:rPr lang="zh-TW" altLang="en-US" sz="1200" b="0" i="0" kern="1200" dirty="0">
                <a:solidFill>
                  <a:schemeClr val="tx1"/>
                </a:solidFill>
                <a:effectLst/>
                <a:latin typeface="+mn-lt"/>
                <a:ea typeface="+mn-ea"/>
                <a:cs typeface="+mn-cs"/>
              </a:rPr>
              <a:t>就是負責統合所有</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的指揮官</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接下來我們來討論</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之間事如何溝通的，首先是使用</a:t>
            </a:r>
            <a:r>
              <a:rPr lang="en-US" altLang="zh-TW" sz="1200" b="0" i="0" kern="1200" dirty="0">
                <a:solidFill>
                  <a:schemeClr val="tx1"/>
                </a:solidFill>
                <a:effectLst/>
                <a:latin typeface="+mn-lt"/>
                <a:ea typeface="+mn-ea"/>
                <a:cs typeface="+mn-cs"/>
              </a:rPr>
              <a:t>topic</a:t>
            </a: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圖*</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Topic </a:t>
            </a:r>
            <a:r>
              <a:rPr lang="zh-TW" altLang="en-US" sz="1200" b="0" i="0" kern="1200" dirty="0">
                <a:solidFill>
                  <a:schemeClr val="tx1"/>
                </a:solidFill>
                <a:effectLst/>
                <a:latin typeface="+mn-lt"/>
                <a:ea typeface="+mn-ea"/>
                <a:cs typeface="+mn-cs"/>
              </a:rPr>
              <a:t>是一個</a:t>
            </a:r>
            <a:r>
              <a:rPr lang="en-US" altLang="zh-TW" sz="1200" b="0" i="0" kern="1200" dirty="0">
                <a:solidFill>
                  <a:schemeClr val="tx1"/>
                </a:solidFill>
                <a:effectLst/>
                <a:latin typeface="+mn-lt"/>
                <a:ea typeface="+mn-ea"/>
                <a:cs typeface="+mn-cs"/>
              </a:rPr>
              <a:t>one</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to</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many</a:t>
            </a:r>
            <a:r>
              <a:rPr lang="zh-TW" altLang="en-US" sz="1200" b="0" i="0" kern="1200" dirty="0">
                <a:solidFill>
                  <a:schemeClr val="tx1"/>
                </a:solidFill>
                <a:effectLst/>
                <a:latin typeface="+mn-lt"/>
                <a:ea typeface="+mn-ea"/>
                <a:cs typeface="+mn-cs"/>
              </a:rPr>
              <a:t>的傳遞方法，某個</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public</a:t>
            </a:r>
            <a:r>
              <a:rPr lang="zh-TW" altLang="en-US" sz="1200" b="0" i="0" kern="1200" dirty="0">
                <a:solidFill>
                  <a:schemeClr val="tx1"/>
                </a:solidFill>
                <a:effectLst/>
                <a:latin typeface="+mn-lt"/>
                <a:ea typeface="+mn-ea"/>
                <a:cs typeface="+mn-cs"/>
              </a:rPr>
              <a:t>出</a:t>
            </a:r>
            <a:r>
              <a:rPr lang="en-US" altLang="zh-TW" sz="1200" b="0" i="0" kern="1200" dirty="0">
                <a:solidFill>
                  <a:schemeClr val="tx1"/>
                </a:solidFill>
                <a:effectLst/>
                <a:latin typeface="+mn-lt"/>
                <a:ea typeface="+mn-ea"/>
                <a:cs typeface="+mn-cs"/>
              </a:rPr>
              <a:t>topic</a:t>
            </a:r>
            <a:r>
              <a:rPr lang="zh-TW" altLang="en-US" sz="1200" b="0" i="0" kern="1200" dirty="0">
                <a:solidFill>
                  <a:schemeClr val="tx1"/>
                </a:solidFill>
                <a:effectLst/>
                <a:latin typeface="+mn-lt"/>
                <a:ea typeface="+mn-ea"/>
                <a:cs typeface="+mn-cs"/>
              </a:rPr>
              <a:t>之後，想要收聽的人只有</a:t>
            </a:r>
            <a:r>
              <a:rPr lang="en-US" altLang="zh-TW" sz="1200" b="0" i="0" kern="1200" dirty="0">
                <a:solidFill>
                  <a:schemeClr val="tx1"/>
                </a:solidFill>
                <a:effectLst/>
                <a:latin typeface="+mn-lt"/>
                <a:ea typeface="+mn-ea"/>
                <a:cs typeface="+mn-cs"/>
              </a:rPr>
              <a:t>subscribe</a:t>
            </a:r>
            <a:r>
              <a:rPr lang="zh-TW" altLang="en-US" sz="1200" b="0" i="0" kern="1200" dirty="0">
                <a:solidFill>
                  <a:schemeClr val="tx1"/>
                </a:solidFill>
                <a:effectLst/>
                <a:latin typeface="+mn-lt"/>
                <a:ea typeface="+mn-ea"/>
                <a:cs typeface="+mn-cs"/>
              </a:rPr>
              <a:t>正確的</a:t>
            </a:r>
            <a:r>
              <a:rPr lang="en-US" altLang="zh-TW" sz="1200" b="0" i="0" kern="1200" dirty="0">
                <a:solidFill>
                  <a:schemeClr val="tx1"/>
                </a:solidFill>
                <a:effectLst/>
                <a:latin typeface="+mn-lt"/>
                <a:ea typeface="+mn-ea"/>
                <a:cs typeface="+mn-cs"/>
              </a:rPr>
              <a:t>topic</a:t>
            </a:r>
            <a:r>
              <a:rPr lang="zh-TW" altLang="en-US" sz="1200" b="0" i="0" kern="1200" dirty="0">
                <a:solidFill>
                  <a:schemeClr val="tx1"/>
                </a:solidFill>
                <a:effectLst/>
                <a:latin typeface="+mn-lt"/>
                <a:ea typeface="+mn-ea"/>
                <a:cs typeface="+mn-cs"/>
              </a:rPr>
              <a:t>名稱即可</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接下來事，</a:t>
            </a:r>
            <a:r>
              <a:rPr lang="en-US" altLang="zh-TW" sz="1200" b="0" i="0" kern="1200" dirty="0">
                <a:solidFill>
                  <a:schemeClr val="tx1"/>
                </a:solidFill>
                <a:effectLst/>
                <a:latin typeface="+mn-lt"/>
                <a:ea typeface="+mn-ea"/>
                <a:cs typeface="+mn-cs"/>
              </a:rPr>
              <a:t>Service</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topic</a:t>
            </a:r>
            <a:r>
              <a:rPr lang="zh-TW" altLang="en-US" sz="1200" b="0" i="0" kern="1200" dirty="0">
                <a:solidFill>
                  <a:schemeClr val="tx1"/>
                </a:solidFill>
                <a:effectLst/>
                <a:latin typeface="+mn-lt"/>
                <a:ea typeface="+mn-ea"/>
                <a:cs typeface="+mn-cs"/>
              </a:rPr>
              <a:t>不同的是他是</a:t>
            </a:r>
            <a:r>
              <a:rPr lang="en-US" altLang="zh-TW" sz="1200" b="0" i="0" kern="1200" dirty="0">
                <a:solidFill>
                  <a:schemeClr val="tx1"/>
                </a:solidFill>
                <a:effectLst/>
                <a:latin typeface="+mn-lt"/>
                <a:ea typeface="+mn-ea"/>
                <a:cs typeface="+mn-cs"/>
              </a:rPr>
              <a:t>one-to-one</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request-response</a:t>
            </a:r>
            <a:r>
              <a:rPr lang="zh-TW" altLang="en-US" sz="1200" b="0" i="0" kern="1200" dirty="0">
                <a:solidFill>
                  <a:schemeClr val="tx1"/>
                </a:solidFill>
                <a:effectLst/>
                <a:latin typeface="+mn-lt"/>
                <a:ea typeface="+mn-ea"/>
                <a:cs typeface="+mn-cs"/>
              </a:rPr>
              <a:t>的方式，假設兩個</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要透過</a:t>
            </a:r>
            <a:r>
              <a:rPr lang="en-US" altLang="zh-TW" sz="1200" b="0" i="0" kern="1200" dirty="0">
                <a:solidFill>
                  <a:schemeClr val="tx1"/>
                </a:solidFill>
                <a:effectLst/>
                <a:latin typeface="+mn-lt"/>
                <a:ea typeface="+mn-ea"/>
                <a:cs typeface="+mn-cs"/>
              </a:rPr>
              <a:t>service</a:t>
            </a:r>
            <a:r>
              <a:rPr lang="zh-TW" altLang="en-US" sz="1200" b="0" i="0" kern="1200" dirty="0">
                <a:solidFill>
                  <a:schemeClr val="tx1"/>
                </a:solidFill>
                <a:effectLst/>
                <a:latin typeface="+mn-lt"/>
                <a:ea typeface="+mn-ea"/>
                <a:cs typeface="+mn-cs"/>
              </a:rPr>
              <a:t>溝通，就要有一個</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扮演</a:t>
            </a:r>
            <a:r>
              <a:rPr lang="en-US" altLang="zh-TW" sz="1200" b="0" i="0" kern="1200" dirty="0">
                <a:solidFill>
                  <a:schemeClr val="tx1"/>
                </a:solidFill>
                <a:effectLst/>
                <a:latin typeface="+mn-lt"/>
                <a:ea typeface="+mn-ea"/>
                <a:cs typeface="+mn-cs"/>
              </a:rPr>
              <a:t>server</a:t>
            </a:r>
            <a:r>
              <a:rPr lang="zh-TW" altLang="en-US" sz="1200" b="0" i="0" kern="1200" dirty="0">
                <a:solidFill>
                  <a:schemeClr val="tx1"/>
                </a:solidFill>
                <a:effectLst/>
                <a:latin typeface="+mn-lt"/>
                <a:ea typeface="+mn-ea"/>
                <a:cs typeface="+mn-cs"/>
              </a:rPr>
              <a:t>，等另一個扮演</a:t>
            </a:r>
            <a:r>
              <a:rPr lang="en-US" altLang="zh-TW" sz="1200" b="0" i="0" kern="1200" dirty="0">
                <a:solidFill>
                  <a:schemeClr val="tx1"/>
                </a:solidFill>
                <a:effectLst/>
                <a:latin typeface="+mn-lt"/>
                <a:ea typeface="+mn-ea"/>
                <a:cs typeface="+mn-cs"/>
              </a:rPr>
              <a:t>client</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node</a:t>
            </a:r>
            <a:r>
              <a:rPr lang="zh-TW" altLang="en-US" sz="1200" b="0" i="0" kern="1200" dirty="0">
                <a:solidFill>
                  <a:schemeClr val="tx1"/>
                </a:solidFill>
                <a:effectLst/>
                <a:latin typeface="+mn-lt"/>
                <a:ea typeface="+mn-ea"/>
                <a:cs typeface="+mn-cs"/>
              </a:rPr>
              <a:t>來</a:t>
            </a:r>
            <a:r>
              <a:rPr lang="en-US" altLang="zh-TW" sz="1200" b="0" i="0" kern="1200" dirty="0">
                <a:solidFill>
                  <a:schemeClr val="tx1"/>
                </a:solidFill>
                <a:effectLst/>
                <a:latin typeface="+mn-lt"/>
                <a:ea typeface="+mn-ea"/>
                <a:cs typeface="+mn-cs"/>
              </a:rPr>
              <a:t>request</a:t>
            </a:r>
            <a:r>
              <a:rPr lang="zh-TW" altLang="en-US" sz="1200" b="0" i="0" kern="1200" dirty="0">
                <a:solidFill>
                  <a:schemeClr val="tx1"/>
                </a:solidFill>
                <a:effectLst/>
                <a:latin typeface="+mn-lt"/>
                <a:ea typeface="+mn-ea"/>
                <a:cs typeface="+mn-cs"/>
              </a:rPr>
              <a:t>，他才會回傳一個</a:t>
            </a:r>
            <a:r>
              <a:rPr lang="en-US" altLang="zh-TW" sz="1200" b="0" i="0" kern="1200" dirty="0">
                <a:solidFill>
                  <a:schemeClr val="tx1"/>
                </a:solidFill>
                <a:effectLst/>
                <a:latin typeface="+mn-lt"/>
                <a:ea typeface="+mn-ea"/>
                <a:cs typeface="+mn-cs"/>
              </a:rPr>
              <a:t>response</a:t>
            </a:r>
            <a:r>
              <a:rPr lang="zh-TW" altLang="en-US" sz="1200" b="0" i="0" kern="1200" dirty="0">
                <a:solidFill>
                  <a:schemeClr val="tx1"/>
                </a:solidFill>
                <a:effectLst/>
                <a:latin typeface="+mn-lt"/>
                <a:ea typeface="+mn-ea"/>
                <a:cs typeface="+mn-cs"/>
              </a:rPr>
              <a:t>給</a:t>
            </a:r>
            <a:r>
              <a:rPr lang="en-US" altLang="zh-TW" sz="1200" b="0" i="0" kern="1200" dirty="0">
                <a:solidFill>
                  <a:schemeClr val="tx1"/>
                </a:solidFill>
                <a:effectLst/>
                <a:latin typeface="+mn-lt"/>
                <a:ea typeface="+mn-ea"/>
                <a:cs typeface="+mn-cs"/>
              </a:rPr>
              <a:t>client</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OK</a:t>
            </a:r>
            <a:r>
              <a:rPr lang="zh-TW" altLang="en-US" sz="1200" b="0" i="0" kern="1200" dirty="0">
                <a:solidFill>
                  <a:schemeClr val="tx1"/>
                </a:solidFill>
                <a:effectLst/>
                <a:latin typeface="+mn-lt"/>
                <a:ea typeface="+mn-ea"/>
                <a:cs typeface="+mn-cs"/>
              </a:rPr>
              <a:t>那講到這，應該對於</a:t>
            </a:r>
            <a:r>
              <a:rPr lang="en-US" altLang="zh-TW" sz="1200" b="0" i="0" kern="1200" dirty="0">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基本的概念有一點了解了，詳細就麻煩你自己去參考</a:t>
            </a:r>
            <a:r>
              <a:rPr lang="en-US" altLang="zh-TW" sz="1200" b="0" i="0" kern="1200" dirty="0" err="1">
                <a:solidFill>
                  <a:schemeClr val="tx1"/>
                </a:solidFill>
                <a:effectLst/>
                <a:latin typeface="+mn-lt"/>
                <a:ea typeface="+mn-ea"/>
                <a:cs typeface="+mn-cs"/>
              </a:rPr>
              <a:t>ros</a:t>
            </a:r>
            <a:r>
              <a:rPr lang="zh-TW" altLang="en-US" sz="1200" b="0" i="0" kern="1200" dirty="0">
                <a:solidFill>
                  <a:schemeClr val="tx1"/>
                </a:solidFill>
                <a:effectLst/>
                <a:latin typeface="+mn-lt"/>
                <a:ea typeface="+mn-ea"/>
                <a:cs typeface="+mn-cs"/>
              </a:rPr>
              <a:t>官方的</a:t>
            </a:r>
            <a:r>
              <a:rPr lang="en-US" altLang="zh-TW" sz="1200" b="0" i="0" kern="1200" dirty="0">
                <a:solidFill>
                  <a:schemeClr val="tx1"/>
                </a:solidFill>
                <a:effectLst/>
                <a:latin typeface="+mn-lt"/>
                <a:ea typeface="+mn-ea"/>
                <a:cs typeface="+mn-cs"/>
              </a:rPr>
              <a:t>tutorial</a:t>
            </a:r>
            <a:r>
              <a:rPr lang="zh-TW" altLang="en-US" sz="1200" b="0" i="0" kern="1200" dirty="0">
                <a:solidFill>
                  <a:schemeClr val="tx1"/>
                </a:solidFill>
                <a:effectLst/>
                <a:latin typeface="+mn-lt"/>
                <a:ea typeface="+mn-ea"/>
                <a:cs typeface="+mn-cs"/>
              </a:rPr>
              <a:t>網站，</a:t>
            </a:r>
            <a:r>
              <a:rPr lang="en-US" altLang="zh-TW" sz="1200" b="0" i="0" kern="1200" dirty="0">
                <a:solidFill>
                  <a:schemeClr val="tx1"/>
                </a:solidFill>
                <a:effectLst/>
                <a:latin typeface="+mn-lt"/>
                <a:ea typeface="+mn-ea"/>
                <a:cs typeface="+mn-cs"/>
              </a:rPr>
              <a:t>(node </a:t>
            </a:r>
            <a:r>
              <a:rPr lang="zh-TW" altLang="en-US" sz="1200" b="0" i="0" kern="1200" dirty="0">
                <a:solidFill>
                  <a:schemeClr val="tx1"/>
                </a:solidFill>
                <a:effectLst/>
                <a:latin typeface="+mn-lt"/>
                <a:ea typeface="+mn-ea"/>
                <a:cs typeface="+mn-cs"/>
              </a:rPr>
              <a:t>帶過</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，那接下來我們來討論</a:t>
            </a:r>
            <a:r>
              <a:rPr lang="en-US" altLang="zh-TW" sz="1200" b="0" i="0" kern="1200" dirty="0" err="1">
                <a:solidFill>
                  <a:schemeClr val="tx1"/>
                </a:solidFill>
                <a:effectLst/>
                <a:latin typeface="+mn-lt"/>
                <a:ea typeface="+mn-ea"/>
                <a:cs typeface="+mn-cs"/>
              </a:rPr>
              <a:t>tf</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651E0302-C963-4415-A770-6665E45ADA0E}" type="slidenum">
              <a:rPr lang="zh-TW" altLang="en-US" smtClean="0"/>
              <a:t>5</a:t>
            </a:fld>
            <a:endParaRPr lang="zh-TW" altLang="en-US"/>
          </a:p>
        </p:txBody>
      </p:sp>
    </p:spTree>
    <p:extLst>
      <p:ext uri="{BB962C8B-B14F-4D97-AF65-F5344CB8AC3E}">
        <p14:creationId xmlns:p14="http://schemas.microsoft.com/office/powerpoint/2010/main" val="291649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odom意義為里程，描述機器人的當前位置、方向、速度、角速度</a:t>
            </a:r>
            <a:endParaRPr/>
          </a:p>
        </p:txBody>
      </p:sp>
      <p:sp>
        <p:nvSpPr>
          <p:cNvPr id="565" name="Google Shape;56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odom是根據馬達轉了幾圈、輪胎半徑，來推算出當前方向跟位置</a:t>
            </a:r>
            <a:endParaRPr/>
          </a:p>
        </p:txBody>
      </p:sp>
      <p:sp>
        <p:nvSpPr>
          <p:cNvPr id="588" name="Google Shape;58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odom的tf其實就是直接把odom message的內容拿來用</a:t>
            </a:r>
            <a:endParaRPr/>
          </a:p>
        </p:txBody>
      </p:sp>
      <p:sp>
        <p:nvSpPr>
          <p:cNvPr id="596" name="Google Shape;59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透過launch bringup會帶起lds就是lidar的driver，它會發布scan。</a:t>
            </a:r>
            <a:endParaRPr/>
          </a:p>
          <a:p>
            <a:pPr marL="0" lvl="0" indent="0" algn="l" rtl="0">
              <a:lnSpc>
                <a:spcPct val="100000"/>
              </a:lnSpc>
              <a:spcBef>
                <a:spcPts val="0"/>
              </a:spcBef>
              <a:spcAft>
                <a:spcPts val="0"/>
              </a:spcAft>
              <a:buSzPts val="1400"/>
              <a:buNone/>
            </a:pPr>
            <a:r>
              <a:rPr lang="en-US"/>
              <a:t>core則會將Serial port收到的資料發布出來</a:t>
            </a:r>
            <a:endParaRPr/>
          </a:p>
        </p:txBody>
      </p:sp>
      <p:sp>
        <p:nvSpPr>
          <p:cNvPr id="605" name="Google Shape;605;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機器一開始的位置就是在odom的原點</a:t>
            </a:r>
            <a:endParaRPr/>
          </a:p>
        </p:txBody>
      </p:sp>
      <p:sp>
        <p:nvSpPr>
          <p:cNvPr id="612" name="Google Shape;61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同步定位與建圖，主要功能就是建地圖</a:t>
            </a:r>
            <a:endParaRPr/>
          </a:p>
        </p:txBody>
      </p:sp>
      <p:sp>
        <p:nvSpPr>
          <p:cNvPr id="618" name="Google Shape;6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4" name="Google Shape;62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Wifi</a:t>
            </a:r>
            <a:endParaRPr/>
          </a:p>
          <a:p>
            <a:pPr marL="0" lvl="0" indent="0" algn="l" rtl="0">
              <a:lnSpc>
                <a:spcPct val="100000"/>
              </a:lnSpc>
              <a:spcBef>
                <a:spcPts val="0"/>
              </a:spcBef>
              <a:spcAft>
                <a:spcPts val="0"/>
              </a:spcAft>
              <a:buSzPts val="1400"/>
              <a:buNone/>
            </a:pPr>
            <a:r>
              <a:rPr lang="en-US"/>
              <a:t>環境變數</a:t>
            </a:r>
            <a:endParaRPr/>
          </a:p>
          <a:p>
            <a:pPr marL="0" lvl="0" indent="0" algn="l" rtl="0">
              <a:lnSpc>
                <a:spcPct val="100000"/>
              </a:lnSpc>
              <a:spcBef>
                <a:spcPts val="0"/>
              </a:spcBef>
              <a:spcAft>
                <a:spcPts val="0"/>
              </a:spcAft>
              <a:buSzPts val="1400"/>
              <a:buNone/>
            </a:pPr>
            <a:r>
              <a:rPr lang="en-US"/>
              <a:t>Master</a:t>
            </a:r>
            <a:endParaRPr/>
          </a:p>
          <a:p>
            <a:pPr marL="0" lvl="0" indent="0" algn="l" rtl="0">
              <a:lnSpc>
                <a:spcPct val="100000"/>
              </a:lnSpc>
              <a:spcBef>
                <a:spcPts val="0"/>
              </a:spcBef>
              <a:spcAft>
                <a:spcPts val="0"/>
              </a:spcAft>
              <a:buSzPts val="1400"/>
              <a:buNone/>
            </a:pPr>
            <a:r>
              <a:rPr lang="en-US"/>
              <a:t>USB  Serial</a:t>
            </a:r>
            <a:endParaRPr/>
          </a:p>
          <a:p>
            <a:pPr marL="0" lvl="0" indent="0" algn="l" rtl="0">
              <a:lnSpc>
                <a:spcPct val="100000"/>
              </a:lnSpc>
              <a:spcBef>
                <a:spcPts val="0"/>
              </a:spcBef>
              <a:spcAft>
                <a:spcPts val="0"/>
              </a:spcAft>
              <a:buSzPts val="1400"/>
              <a:buNone/>
            </a:pPr>
            <a:r>
              <a:rPr lang="en-US"/>
              <a:t>Lidar</a:t>
            </a:r>
            <a:endParaRPr/>
          </a:p>
          <a:p>
            <a:pPr marL="0" lvl="0" indent="0" algn="l" rtl="0">
              <a:lnSpc>
                <a:spcPct val="100000"/>
              </a:lnSpc>
              <a:spcBef>
                <a:spcPts val="0"/>
              </a:spcBef>
              <a:spcAft>
                <a:spcPts val="0"/>
              </a:spcAft>
              <a:buSzPts val="1400"/>
              <a:buNone/>
            </a:pPr>
            <a:r>
              <a:rPr lang="en-US"/>
              <a:t>Core : odom</a:t>
            </a:r>
            <a:endParaRPr/>
          </a:p>
        </p:txBody>
      </p:sp>
      <p:sp>
        <p:nvSpPr>
          <p:cNvPr id="638" name="Google Shape;638;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Robot_state_publisher</a:t>
            </a:r>
            <a:endParaRPr/>
          </a:p>
          <a:p>
            <a:pPr marL="0" lvl="0" indent="0" algn="l" rtl="0">
              <a:lnSpc>
                <a:spcPct val="100000"/>
              </a:lnSpc>
              <a:spcBef>
                <a:spcPts val="0"/>
              </a:spcBef>
              <a:spcAft>
                <a:spcPts val="0"/>
              </a:spcAft>
              <a:buSzPts val="1400"/>
              <a:buNone/>
            </a:pPr>
            <a:endParaRPr/>
          </a:p>
        </p:txBody>
      </p:sp>
      <p:sp>
        <p:nvSpPr>
          <p:cNvPr id="646" name="Google Shape;646;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3" name="Google Shape;65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https://medium.com/@raymonduchen/ros-%E6%87%B6%E4%BA%BA%E7%AD%86%E8%A</a:t>
            </a:r>
            <a:r>
              <a:rPr lang="en-US" altLang="zh-TW" u="sng" dirty="0">
                <a:hlinkClick r:id="rId3"/>
              </a:rPr>
              <a:t>8</a:t>
            </a:r>
            <a:r>
              <a:rPr lang="en-US" altLang="zh-TW" dirty="0">
                <a:hlinkClick r:id="rId3"/>
              </a:rPr>
              <a:t>%98-4-%E4%BB%A5c-%E6%92%B0%E5%AF%ABservice%E8%88%87client-1f5fa3184c60</a:t>
            </a:r>
            <a:endParaRPr lang="en-US" altLang="zh-TW" dirty="0"/>
          </a:p>
          <a:p>
            <a:endParaRPr lang="en-US" altLang="zh-TW" dirty="0"/>
          </a:p>
          <a:p>
            <a:r>
              <a:rPr lang="en-US" altLang="zh-TW" dirty="0">
                <a:hlinkClick r:id="rId4"/>
              </a:rPr>
              <a:t>http://wiki.ros.org/Master</a:t>
            </a:r>
            <a:endParaRPr lang="en-US" altLang="zh-TW" dirty="0"/>
          </a:p>
          <a:p>
            <a:endParaRPr lang="en-US" altLang="zh-TW" dirty="0"/>
          </a:p>
          <a:p>
            <a:r>
              <a:rPr lang="en-US" altLang="zh-TW" dirty="0">
                <a:hlinkClick r:id="rId5"/>
              </a:rPr>
              <a:t>http://wiki.ros.org/ROS/Master_API</a:t>
            </a:r>
            <a:endParaRPr lang="en-US" altLang="zh-TW" dirty="0"/>
          </a:p>
          <a:p>
            <a:endParaRPr lang="en-US" altLang="zh-TW" dirty="0"/>
          </a:p>
          <a:p>
            <a:endParaRPr lang="en-US" altLang="zh-TW" dirty="0"/>
          </a:p>
          <a:p>
            <a:r>
              <a:rPr lang="zh-TW" altLang="en-US" dirty="0"/>
              <a:t>程式執行的時候，</a:t>
            </a:r>
            <a:r>
              <a:rPr lang="en-US" altLang="zh-TW" dirty="0"/>
              <a:t>Publish</a:t>
            </a:r>
            <a:r>
              <a:rPr lang="zh-TW" altLang="en-US" dirty="0"/>
              <a:t>一個</a:t>
            </a:r>
            <a:r>
              <a:rPr lang="en-US" altLang="zh-TW" dirty="0"/>
              <a:t>topic</a:t>
            </a:r>
            <a:r>
              <a:rPr lang="zh-TW" altLang="en-US" dirty="0"/>
              <a:t>發生了什麼事，</a:t>
            </a:r>
            <a:r>
              <a:rPr lang="en-US" altLang="zh-TW" dirty="0"/>
              <a:t>subscribe</a:t>
            </a:r>
            <a:r>
              <a:rPr lang="zh-TW" altLang="en-US" dirty="0"/>
              <a:t>發生了什麼事情「後面的系統到底是怎麼運作的</a:t>
            </a:r>
            <a:r>
              <a:rPr lang="en-US" altLang="zh-TW" dirty="0"/>
              <a:t>!!</a:t>
            </a:r>
            <a:r>
              <a:rPr lang="zh-TW" altLang="en-US" dirty="0"/>
              <a:t>」，，</a:t>
            </a:r>
            <a:r>
              <a:rPr lang="en-US" altLang="zh-TW" dirty="0"/>
              <a:t>node1</a:t>
            </a:r>
            <a:r>
              <a:rPr lang="zh-TW" altLang="en-US" dirty="0"/>
              <a:t>要如何把這個</a:t>
            </a:r>
            <a:r>
              <a:rPr lang="en-US" altLang="zh-TW" dirty="0"/>
              <a:t>topic</a:t>
            </a:r>
            <a:r>
              <a:rPr lang="zh-TW" altLang="en-US" dirty="0"/>
              <a:t> </a:t>
            </a:r>
            <a:r>
              <a:rPr lang="en-US" altLang="zh-TW" dirty="0"/>
              <a:t>deliver</a:t>
            </a:r>
            <a:r>
              <a:rPr lang="zh-TW" altLang="en-US" dirty="0"/>
              <a:t>到每一個</a:t>
            </a:r>
            <a:r>
              <a:rPr lang="en-US" altLang="zh-TW" dirty="0"/>
              <a:t>subscriber</a:t>
            </a:r>
            <a:r>
              <a:rPr lang="zh-TW" altLang="en-US" dirty="0"/>
              <a:t>手上，因為不是每一個人都接觸過</a:t>
            </a:r>
            <a:r>
              <a:rPr lang="en-US" altLang="zh-TW" dirty="0"/>
              <a:t>pub/sub</a:t>
            </a:r>
            <a:r>
              <a:rPr lang="zh-TW" altLang="en-US" dirty="0"/>
              <a:t>，像這個應該是</a:t>
            </a:r>
            <a:r>
              <a:rPr lang="en-US" altLang="zh-TW" dirty="0"/>
              <a:t>server-less</a:t>
            </a:r>
            <a:r>
              <a:rPr lang="zh-TW" altLang="en-US" dirty="0"/>
              <a:t>，而其他有</a:t>
            </a:r>
            <a:r>
              <a:rPr lang="en-US" altLang="zh-TW" dirty="0"/>
              <a:t>server</a:t>
            </a:r>
            <a:r>
              <a:rPr lang="zh-TW" altLang="en-US" dirty="0"/>
              <a:t>，比如說有一個</a:t>
            </a:r>
            <a:r>
              <a:rPr lang="en-US" altLang="zh-TW" dirty="0"/>
              <a:t>hub.. </a:t>
            </a:r>
            <a:r>
              <a:rPr lang="zh-TW" altLang="en-US" dirty="0"/>
              <a:t>但這裡是由</a:t>
            </a:r>
            <a:r>
              <a:rPr lang="en-US" altLang="zh-TW" dirty="0"/>
              <a:t>node1</a:t>
            </a:r>
            <a:r>
              <a:rPr lang="zh-TW" altLang="en-US" dirty="0"/>
              <a:t>自己管，自己負責有哪些人有訂閱</a:t>
            </a:r>
            <a:r>
              <a:rPr lang="en-US" altLang="zh-TW" dirty="0" err="1"/>
              <a:t>blablabla</a:t>
            </a:r>
            <a:r>
              <a:rPr lang="zh-TW" altLang="en-US" dirty="0"/>
              <a:t>，還是</a:t>
            </a:r>
            <a:r>
              <a:rPr lang="en-US" altLang="zh-TW" dirty="0"/>
              <a:t>subscribe</a:t>
            </a:r>
            <a:r>
              <a:rPr lang="zh-TW" altLang="en-US" dirty="0"/>
              <a:t>要開一個</a:t>
            </a:r>
            <a:r>
              <a:rPr lang="en-US" altLang="zh-TW" dirty="0"/>
              <a:t>Port</a:t>
            </a:r>
            <a:r>
              <a:rPr lang="zh-TW" altLang="en-US" dirty="0"/>
              <a:t>給</a:t>
            </a:r>
            <a:r>
              <a:rPr lang="en-US" altLang="zh-TW" dirty="0"/>
              <a:t>node1</a:t>
            </a:r>
            <a:r>
              <a:rPr lang="zh-TW" altLang="en-US" dirty="0"/>
              <a:t>，</a:t>
            </a:r>
            <a:r>
              <a:rPr lang="en-US" altLang="zh-TW" dirty="0"/>
              <a:t>node1</a:t>
            </a:r>
            <a:r>
              <a:rPr lang="zh-TW" altLang="en-US" dirty="0"/>
              <a:t>才可主動地把</a:t>
            </a:r>
            <a:r>
              <a:rPr lang="en-US" altLang="zh-TW" dirty="0"/>
              <a:t>topic</a:t>
            </a:r>
            <a:r>
              <a:rPr lang="zh-TW" altLang="en-US" dirty="0"/>
              <a:t>送過去，或是被動的</a:t>
            </a:r>
            <a:r>
              <a:rPr lang="en-US" altLang="zh-TW" dirty="0" err="1"/>
              <a:t>blablabla</a:t>
            </a:r>
            <a:endParaRPr lang="en-US" altLang="zh-TW" dirty="0"/>
          </a:p>
          <a:p>
            <a:endParaRPr lang="en-US" altLang="zh-TW" dirty="0"/>
          </a:p>
          <a:p>
            <a:r>
              <a:rPr lang="zh-TW" altLang="en-US" dirty="0"/>
              <a:t>或是說</a:t>
            </a:r>
            <a:r>
              <a:rPr lang="en-US" altLang="zh-TW" dirty="0"/>
              <a:t>node2</a:t>
            </a:r>
            <a:r>
              <a:rPr lang="zh-TW" altLang="en-US" dirty="0"/>
              <a:t>死掉了</a:t>
            </a:r>
          </a:p>
        </p:txBody>
      </p:sp>
      <p:sp>
        <p:nvSpPr>
          <p:cNvPr id="4" name="投影片編號版面配置區 3"/>
          <p:cNvSpPr>
            <a:spLocks noGrp="1"/>
          </p:cNvSpPr>
          <p:nvPr>
            <p:ph type="sldNum" sz="quarter" idx="5"/>
          </p:nvPr>
        </p:nvSpPr>
        <p:spPr/>
        <p:txBody>
          <a:bodyPr/>
          <a:lstStyle/>
          <a:p>
            <a:fld id="{651E0302-C963-4415-A770-6665E45ADA0E}" type="slidenum">
              <a:rPr lang="zh-TW" altLang="en-US" smtClean="0"/>
              <a:t>6</a:t>
            </a:fld>
            <a:endParaRPr lang="zh-TW" altLang="en-US"/>
          </a:p>
        </p:txBody>
      </p:sp>
    </p:spTree>
    <p:extLst>
      <p:ext uri="{BB962C8B-B14F-4D97-AF65-F5344CB8AC3E}">
        <p14:creationId xmlns:p14="http://schemas.microsoft.com/office/powerpoint/2010/main" val="3524175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Required fields:</a:t>
            </a:r>
            <a:endParaRPr/>
          </a:p>
          <a:p>
            <a:pPr marL="457200" lvl="1"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image</a:t>
            </a:r>
            <a:r>
              <a:rPr lang="en-US" sz="1200" b="0" i="0">
                <a:solidFill>
                  <a:schemeClr val="dk1"/>
                </a:solidFill>
                <a:latin typeface="Calibri"/>
                <a:ea typeface="Calibri"/>
                <a:cs typeface="Calibri"/>
                <a:sym typeface="Calibri"/>
              </a:rPr>
              <a:t> : Path to the image file containing the occupancy data; can be absolute, or relative to the location of the YAML file</a:t>
            </a:r>
            <a:endParaRPr/>
          </a:p>
          <a:p>
            <a:pPr marL="457200" lvl="1"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resolution</a:t>
            </a:r>
            <a:r>
              <a:rPr lang="en-US" sz="1200" b="0" i="0">
                <a:solidFill>
                  <a:schemeClr val="dk1"/>
                </a:solidFill>
                <a:latin typeface="Calibri"/>
                <a:ea typeface="Calibri"/>
                <a:cs typeface="Calibri"/>
                <a:sym typeface="Calibri"/>
              </a:rPr>
              <a:t> : Resolution of the map, meters / pixel</a:t>
            </a:r>
            <a:endParaRPr/>
          </a:p>
          <a:p>
            <a:pPr marL="457200" lvl="1"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origin</a:t>
            </a:r>
            <a:r>
              <a:rPr lang="en-US" sz="1200" b="0" i="0">
                <a:solidFill>
                  <a:schemeClr val="dk1"/>
                </a:solidFill>
                <a:latin typeface="Calibri"/>
                <a:ea typeface="Calibri"/>
                <a:cs typeface="Calibri"/>
                <a:sym typeface="Calibri"/>
              </a:rPr>
              <a:t> : The 2-D pose of the lower-left pixel in the map, as (x, y, yaw), with yaw as counterclockwise rotation (yaw=0 means no rotation). Many parts of the system currently ignore yaw.</a:t>
            </a:r>
            <a:endParaRPr/>
          </a:p>
          <a:p>
            <a:pPr marL="457200" lvl="1"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occupied_thresh</a:t>
            </a:r>
            <a:r>
              <a:rPr lang="en-US" sz="1200" b="0" i="0">
                <a:solidFill>
                  <a:schemeClr val="dk1"/>
                </a:solidFill>
                <a:latin typeface="Calibri"/>
                <a:ea typeface="Calibri"/>
                <a:cs typeface="Calibri"/>
                <a:sym typeface="Calibri"/>
              </a:rPr>
              <a:t> : Pixels with occupancy probability greater than this threshold are considered completely occupied.</a:t>
            </a:r>
            <a:endParaRPr/>
          </a:p>
          <a:p>
            <a:pPr marL="457200" lvl="1"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free_thresh</a:t>
            </a:r>
            <a:r>
              <a:rPr lang="en-US" sz="1200" b="0" i="0">
                <a:solidFill>
                  <a:schemeClr val="dk1"/>
                </a:solidFill>
                <a:latin typeface="Calibri"/>
                <a:ea typeface="Calibri"/>
                <a:cs typeface="Calibri"/>
                <a:sym typeface="Calibri"/>
              </a:rPr>
              <a:t> : Pixels with occupancy probability less than this threshold are considered completely free.</a:t>
            </a:r>
            <a:endParaRPr/>
          </a:p>
          <a:p>
            <a:pPr marL="457200" lvl="1"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negate</a:t>
            </a:r>
            <a:r>
              <a:rPr lang="en-US" sz="1200" b="0" i="0">
                <a:solidFill>
                  <a:schemeClr val="dk1"/>
                </a:solidFill>
                <a:latin typeface="Calibri"/>
                <a:ea typeface="Calibri"/>
                <a:cs typeface="Calibri"/>
                <a:sym typeface="Calibri"/>
              </a:rPr>
              <a:t> : Whether the white/black free/occupied semantics should be reversed (interpretation of thresholds is unaffected)</a:t>
            </a:r>
            <a:endParaRPr/>
          </a:p>
          <a:p>
            <a:pPr marL="0" marR="0" lvl="0" indent="0" algn="l" rtl="0">
              <a:lnSpc>
                <a:spcPct val="100000"/>
              </a:lnSpc>
              <a:spcBef>
                <a:spcPts val="0"/>
              </a:spcBef>
              <a:spcAft>
                <a:spcPts val="0"/>
              </a:spcAft>
              <a:buClr>
                <a:schemeClr val="dk1"/>
              </a:buClr>
              <a:buSzPts val="1100"/>
              <a:buFont typeface="Arial"/>
              <a:buNone/>
            </a:pPr>
            <a:r>
              <a:rPr lang="en-US"/>
              <a:t>支援的格式有：</a:t>
            </a:r>
            <a:endParaRPr/>
          </a:p>
          <a:p>
            <a:pPr marL="0" marR="0" lvl="0" indent="0" algn="l" rtl="0">
              <a:lnSpc>
                <a:spcPct val="100000"/>
              </a:lnSpc>
              <a:spcBef>
                <a:spcPts val="0"/>
              </a:spcBef>
              <a:spcAft>
                <a:spcPts val="0"/>
              </a:spcAft>
              <a:buClr>
                <a:schemeClr val="dk1"/>
              </a:buClr>
              <a:buSzPts val="1100"/>
              <a:buFont typeface="Arial"/>
              <a:buNone/>
            </a:pPr>
            <a:r>
              <a:rPr lang="en-US"/>
              <a:t>tga, bmp, pnm(pbm, pgm, ppm), xpm, xcf, pcx, gif, jpg(jpeg), tif(tiff), lbm, png</a:t>
            </a:r>
            <a:endParaRPr/>
          </a:p>
          <a:p>
            <a:pPr marL="0" lvl="0" indent="0" algn="l" rtl="0">
              <a:lnSpc>
                <a:spcPct val="100000"/>
              </a:lnSpc>
              <a:spcBef>
                <a:spcPts val="0"/>
              </a:spcBef>
              <a:spcAft>
                <a:spcPts val="0"/>
              </a:spcAft>
              <a:buSzPts val="1400"/>
              <a:buNone/>
            </a:pPr>
            <a:endParaRPr/>
          </a:p>
        </p:txBody>
      </p:sp>
      <p:sp>
        <p:nvSpPr>
          <p:cNvPr id="660" name="Google Shape;66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這一大組程式大致上就五個種類。</a:t>
            </a:r>
            <a:endParaRPr/>
          </a:p>
          <a:p>
            <a:pPr marL="0" lvl="0"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感測器、馬達編碼器、各種感測器的輸入輸出</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這包括：sensor sources</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每個感測器都有一個驅動程式負責擷取底層的資料，並轉換成 ROS 格式的 messages，例如在途中可以看到的 senosr_msgs/LaserScan, sensor_msgs/PointCloud。ROS 的特有應用就是，其他節點可以收到這些資料，並做後續的處理。</a:t>
            </a:r>
            <a:endParaRPr/>
          </a:p>
          <a:p>
            <a:pPr marL="0" lvl="0"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世界、機器人各關節之座標的轉換</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這包括：sensors transform</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機器人內部個關節的定義通常寫在</a:t>
            </a:r>
            <a:r>
              <a:rPr lang="en-US"/>
              <a:t> </a:t>
            </a:r>
            <a:r>
              <a:rPr lang="en-US" sz="1200" b="0" i="0">
                <a:solidFill>
                  <a:schemeClr val="dk1"/>
                </a:solidFill>
                <a:latin typeface="Calibri"/>
                <a:ea typeface="Calibri"/>
                <a:cs typeface="Calibri"/>
                <a:sym typeface="Calibri"/>
              </a:rPr>
              <a:t>URDF 內，由最中心的關節　base_link 連接到其他元件，有其相對的位置與幾何關係。此外，馬達的傳動也會關係到 odom 相對於虛擬位於機器人正中心的座標 base_footprint的關係，最後，odometry 座標到 map 座標之間的關係，則會由 </a:t>
            </a:r>
            <a:r>
              <a:rPr lang="en-US"/>
              <a:t>amcl</a:t>
            </a:r>
            <a:r>
              <a:rPr lang="en-US" sz="1200" b="0" i="0">
                <a:solidFill>
                  <a:schemeClr val="dk1"/>
                </a:solidFill>
                <a:latin typeface="Calibri"/>
                <a:ea typeface="Calibri"/>
                <a:cs typeface="Calibri"/>
                <a:sym typeface="Calibri"/>
              </a:rPr>
              <a:t> 的節點提供。</a:t>
            </a:r>
            <a:endParaRPr/>
          </a:p>
          <a:p>
            <a:pPr marL="0" lvl="0"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即時建圖與定位</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這包括：amcl, map_server, gmapping</a:t>
            </a: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讓機器人能自動定位自己在空間中的位置，對於對於環境的感知，以及規劃到達目的地的路徑都相當重要。大家耳熟能詳的 Simultaneous Localization and Mapping (SLAM)演算法實際上可以直接使用 ROS 中的 gmapping 包寡達成，而裡面的定位，仍然是使用 AMCL實作的　Adaptive Monte Carlo Localization 定位演算法，依照編碼器推斷出 odometry 給出自己相對於周遭空間的關係。</a:t>
            </a:r>
            <a:endParaRPr/>
          </a:p>
          <a:p>
            <a:pPr marL="0" lvl="0"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分層導航（路徑規劃）</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這包括：global planner, local planner, global costmap, local costmap, recovery_behaviour</a:t>
            </a: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ROS 架構採取分層導航的方式，使得機器人的導航更安全。系統一方面會用較低更新率的全域路徑規劃演算法計算出從現在位置到終點位置的路徑，另一方面，會使用更高頻的節點做路徑規劃。（如果障礙物的數值為１、可通行的空間為０，則整份地圖就成為二元地圖 binary map）這樣的地圖被稱之為 Occupancy Map，這種格式尚無法拿來做導航，所以會再轉成 cost map　的格式，方能實行路經規劃。</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從官方的文件中可以得知</a:t>
            </a:r>
            <a:r>
              <a:rPr lang="en-US"/>
              <a:t>，</a:t>
            </a:r>
            <a:r>
              <a:rPr lang="en-US" sz="1200" b="0" i="0">
                <a:solidFill>
                  <a:schemeClr val="dk1"/>
                </a:solidFill>
                <a:latin typeface="Calibri"/>
                <a:ea typeface="Calibri"/>
                <a:cs typeface="Calibri"/>
                <a:sym typeface="Calibri"/>
              </a:rPr>
              <a:t>global planner 預設使用 Dijstra 演算法。</a:t>
            </a:r>
            <a:r>
              <a:rPr lang="en-US"/>
              <a:t>local_planner使用DWA來決定v跟w，往目標前進，1.找出合理速率 2.產生的路徑沒有障礙 3.盡量快</a:t>
            </a:r>
            <a:endParaRPr/>
          </a:p>
          <a:p>
            <a:pPr marL="0" lvl="0"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上層傳動機制</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這包括：base_control</a:t>
            </a: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當區域規劃已經算出一條區域路徑後，便會輸出一個虛擬層的速度 /cmd_vel (原來的名稱：command velocity)。這個速度再透過 base_control轉成真正對每顆馬達輸出訊號，使馬達轉動，讓機體到達目的地。這不只是輪型機器人而已，也可能是機器手臂上每顆馬達的轉動速度。</a:t>
            </a: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a:t>costmap:</a:t>
            </a:r>
            <a:endParaRPr/>
          </a:p>
          <a:p>
            <a:pPr marL="762000" lvl="0" indent="-304800" algn="l" rtl="0">
              <a:lnSpc>
                <a:spcPct val="115000"/>
              </a:lnSpc>
              <a:spcBef>
                <a:spcPts val="600"/>
              </a:spcBef>
              <a:spcAft>
                <a:spcPts val="0"/>
              </a:spcAft>
              <a:buClr>
                <a:srgbClr val="333333"/>
              </a:buClr>
              <a:buSzPts val="1200"/>
              <a:buFont typeface="Microsoft Yahei"/>
              <a:buChar char="●"/>
            </a:pPr>
            <a:r>
              <a:rPr lang="en-US">
                <a:solidFill>
                  <a:srgbClr val="333333"/>
                </a:solidFill>
                <a:latin typeface="Microsoft Yahei"/>
                <a:ea typeface="Microsoft Yahei"/>
                <a:cs typeface="Microsoft Yahei"/>
                <a:sym typeface="Microsoft Yahei"/>
              </a:rPr>
              <a:t>Static Map Layer：静态地图层，通常都是SLAM建立完成的静态地图。</a:t>
            </a:r>
            <a:endParaRPr>
              <a:solidFill>
                <a:srgbClr val="333333"/>
              </a:solidFill>
              <a:latin typeface="Microsoft Yahei"/>
              <a:ea typeface="Microsoft Yahei"/>
              <a:cs typeface="Microsoft Yahei"/>
              <a:sym typeface="Microsoft Yahei"/>
            </a:endParaRPr>
          </a:p>
          <a:p>
            <a:pPr marL="762000" lvl="0" indent="-304800" algn="l" rtl="0">
              <a:lnSpc>
                <a:spcPct val="115000"/>
              </a:lnSpc>
              <a:spcBef>
                <a:spcPts val="0"/>
              </a:spcBef>
              <a:spcAft>
                <a:spcPts val="0"/>
              </a:spcAft>
              <a:buClr>
                <a:srgbClr val="333333"/>
              </a:buClr>
              <a:buSzPts val="1200"/>
              <a:buFont typeface="Microsoft Yahei"/>
              <a:buChar char="●"/>
            </a:pPr>
            <a:r>
              <a:rPr lang="en-US">
                <a:solidFill>
                  <a:srgbClr val="333333"/>
                </a:solidFill>
                <a:latin typeface="Microsoft Yahei"/>
                <a:ea typeface="Microsoft Yahei"/>
                <a:cs typeface="Microsoft Yahei"/>
                <a:sym typeface="Microsoft Yahei"/>
              </a:rPr>
              <a:t>Obstacle Map Layer：障碍地图层，用于动态的记录传感器感知到的障碍物信息。</a:t>
            </a:r>
            <a:endParaRPr>
              <a:solidFill>
                <a:srgbClr val="333333"/>
              </a:solidFill>
              <a:latin typeface="Microsoft Yahei"/>
              <a:ea typeface="Microsoft Yahei"/>
              <a:cs typeface="Microsoft Yahei"/>
              <a:sym typeface="Microsoft Yahei"/>
            </a:endParaRPr>
          </a:p>
          <a:p>
            <a:pPr marL="762000" lvl="0" indent="-304800" algn="l" rtl="0">
              <a:lnSpc>
                <a:spcPct val="115000"/>
              </a:lnSpc>
              <a:spcBef>
                <a:spcPts val="0"/>
              </a:spcBef>
              <a:spcAft>
                <a:spcPts val="0"/>
              </a:spcAft>
              <a:buClr>
                <a:srgbClr val="333333"/>
              </a:buClr>
              <a:buSzPts val="1200"/>
              <a:buFont typeface="Microsoft Yahei"/>
              <a:buChar char="●"/>
            </a:pPr>
            <a:r>
              <a:rPr lang="en-US">
                <a:solidFill>
                  <a:srgbClr val="333333"/>
                </a:solidFill>
                <a:latin typeface="Microsoft Yahei"/>
                <a:ea typeface="Microsoft Yahei"/>
                <a:cs typeface="Microsoft Yahei"/>
                <a:sym typeface="Microsoft Yahei"/>
              </a:rPr>
              <a:t>Inflation Layer：膨胀层，在以上两层地图上进行膨胀（向外扩张），以避免机器人的外壳会撞上障碍物。</a:t>
            </a:r>
            <a:endParaRPr>
              <a:solidFill>
                <a:srgbClr val="333333"/>
              </a:solidFill>
              <a:latin typeface="Microsoft Yahei"/>
              <a:ea typeface="Microsoft Yahei"/>
              <a:cs typeface="Microsoft Yahei"/>
              <a:sym typeface="Microsoft Yahei"/>
            </a:endParaRPr>
          </a:p>
          <a:p>
            <a:pPr marL="0" lvl="0" indent="0" algn="l" rtl="0">
              <a:lnSpc>
                <a:spcPct val="100000"/>
              </a:lnSpc>
              <a:spcBef>
                <a:spcPts val="190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88" name="Google Shape;68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5f7e78216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g5f7e782162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可以看到長線是global產生的，短線是local產生的</a:t>
            </a:r>
            <a:endParaRPr/>
          </a:p>
        </p:txBody>
      </p:sp>
      <p:sp>
        <p:nvSpPr>
          <p:cNvPr id="697" name="Google Shape;697;g5f7e782162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core 給 lidar、base_link、odom的tf資訊</a:t>
            </a:r>
            <a:endParaRPr/>
          </a:p>
          <a:p>
            <a:pPr marL="0" lvl="0" indent="0" algn="l" rtl="0">
              <a:lnSpc>
                <a:spcPct val="100000"/>
              </a:lnSpc>
              <a:spcBef>
                <a:spcPts val="0"/>
              </a:spcBef>
              <a:spcAft>
                <a:spcPts val="0"/>
              </a:spcAft>
              <a:buSzPts val="1400"/>
              <a:buNone/>
            </a:pPr>
            <a:r>
              <a:rPr lang="en-US"/>
              <a:t>amcl 根據這tf及定位算法，更新map到odom(影響base_link位置)的tf送給move_base</a:t>
            </a:r>
            <a:endParaRPr/>
          </a:p>
          <a:p>
            <a:pPr marL="0" lvl="0" indent="0" algn="l" rtl="0">
              <a:lnSpc>
                <a:spcPct val="100000"/>
              </a:lnSpc>
              <a:spcBef>
                <a:spcPts val="0"/>
              </a:spcBef>
              <a:spcAft>
                <a:spcPts val="0"/>
              </a:spcAft>
              <a:buSzPts val="1400"/>
              <a:buNone/>
            </a:pPr>
            <a:r>
              <a:rPr lang="en-US"/>
              <a:t>由於amcl有收tf也有發tf所以會有自己訂閱自己tf的情況</a:t>
            </a:r>
            <a:endParaRPr/>
          </a:p>
          <a:p>
            <a:pPr marL="0" lvl="0" indent="0" algn="l" rtl="0">
              <a:lnSpc>
                <a:spcPct val="100000"/>
              </a:lnSpc>
              <a:spcBef>
                <a:spcPts val="0"/>
              </a:spcBef>
              <a:spcAft>
                <a:spcPts val="0"/>
              </a:spcAft>
              <a:buSzPts val="1400"/>
              <a:buNone/>
            </a:pPr>
            <a:r>
              <a:rPr lang="en-US" sz="1050">
                <a:solidFill>
                  <a:srgbClr val="333333"/>
                </a:solidFill>
                <a:highlight>
                  <a:srgbClr val="FFFFFF"/>
                </a:highlight>
                <a:latin typeface="Arial"/>
                <a:ea typeface="Arial"/>
                <a:cs typeface="Arial"/>
                <a:sym typeface="Arial"/>
              </a:rPr>
              <a:t>/map = map (</a:t>
            </a:r>
            <a:r>
              <a:rPr lang="en-US" sz="1050" u="sng">
                <a:solidFill>
                  <a:srgbClr val="2B7FCF"/>
                </a:solidFill>
                <a:highlight>
                  <a:srgbClr val="FFFFFF"/>
                </a:highlight>
                <a:latin typeface="Arial"/>
                <a:ea typeface="Arial"/>
                <a:cs typeface="Arial"/>
                <a:sym typeface="Arial"/>
                <a:hlinkClick r:id="rId3"/>
              </a:rPr>
              <a:t>nav_msgs/OccupancyGrid</a:t>
            </a:r>
            <a:r>
              <a:rPr lang="en-US" sz="1050">
                <a:solidFill>
                  <a:srgbClr val="333333"/>
                </a:solidFill>
                <a:highlight>
                  <a:srgbClr val="FFFFFF"/>
                </a:highlight>
                <a:latin typeface="Arial"/>
                <a:ea typeface="Arial"/>
                <a:cs typeface="Arial"/>
                <a:sym typeface="Arial"/>
              </a:rPr>
              <a:t>)</a:t>
            </a:r>
            <a:endParaRPr sz="1050">
              <a:solidFill>
                <a:srgbClr val="333333"/>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r>
              <a:rPr lang="en-US" sz="1050">
                <a:solidFill>
                  <a:srgbClr val="333333"/>
                </a:solidFill>
                <a:highlight>
                  <a:srgbClr val="FFFFFF"/>
                </a:highlight>
                <a:latin typeface="Arial"/>
                <a:ea typeface="Arial"/>
                <a:cs typeface="Arial"/>
                <a:sym typeface="Arial"/>
              </a:rPr>
              <a:t>amcl會透過service取得map</a:t>
            </a:r>
            <a:endParaRPr sz="1050">
              <a:solidFill>
                <a:srgbClr val="333333"/>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050">
              <a:solidFill>
                <a:srgbClr val="333333"/>
              </a:solidFill>
              <a:highlight>
                <a:srgbClr val="FFFFFF"/>
              </a:highlight>
              <a:latin typeface="Arial"/>
              <a:ea typeface="Arial"/>
              <a:cs typeface="Arial"/>
              <a:sym typeface="Arial"/>
            </a:endParaRPr>
          </a:p>
        </p:txBody>
      </p:sp>
      <p:sp>
        <p:nvSpPr>
          <p:cNvPr id="714" name="Google Shape;71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f7e782162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5f7e782162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g5f7e782162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 name="Google Shape;72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0" name="Google Shape;74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https://medium.com/@raymonduchen/ros-%E6%87%B6%E4%BA%BA%E7%AD%86%E8%A8%98-4-%E4%BB%A5c-%E6%92%B0%E5%AF%ABservice%E8%88%87client-1f5fa3184c60</a:t>
            </a:r>
            <a:endParaRPr lang="en-US" altLang="zh-TW" dirty="0"/>
          </a:p>
          <a:p>
            <a:endParaRPr lang="en-US" altLang="zh-TW" dirty="0"/>
          </a:p>
          <a:p>
            <a:endParaRPr lang="en-US" altLang="zh-TW" dirty="0"/>
          </a:p>
          <a:p>
            <a:r>
              <a:rPr lang="en-US" altLang="zh-TW" dirty="0"/>
              <a:t>int64 A int64 B </a:t>
            </a:r>
          </a:p>
          <a:p>
            <a:r>
              <a:rPr lang="en-US" altLang="zh-TW" dirty="0"/>
              <a:t>--- </a:t>
            </a:r>
          </a:p>
          <a:p>
            <a:r>
              <a:rPr lang="en-US" altLang="zh-TW" dirty="0"/>
              <a:t>int64 Sum</a:t>
            </a:r>
            <a:endParaRPr lang="zh-TW" altLang="en-US" dirty="0"/>
          </a:p>
        </p:txBody>
      </p:sp>
      <p:sp>
        <p:nvSpPr>
          <p:cNvPr id="4" name="投影片編號版面配置區 3"/>
          <p:cNvSpPr>
            <a:spLocks noGrp="1"/>
          </p:cNvSpPr>
          <p:nvPr>
            <p:ph type="sldNum" sz="quarter" idx="5"/>
          </p:nvPr>
        </p:nvSpPr>
        <p:spPr/>
        <p:txBody>
          <a:bodyPr/>
          <a:lstStyle/>
          <a:p>
            <a:fld id="{651E0302-C963-4415-A770-6665E45ADA0E}" type="slidenum">
              <a:rPr lang="zh-TW" altLang="en-US" smtClean="0"/>
              <a:t>7</a:t>
            </a:fld>
            <a:endParaRPr lang="zh-TW" altLang="en-US"/>
          </a:p>
        </p:txBody>
      </p:sp>
    </p:spTree>
    <p:extLst>
      <p:ext uri="{BB962C8B-B14F-4D97-AF65-F5344CB8AC3E}">
        <p14:creationId xmlns:p14="http://schemas.microsoft.com/office/powerpoint/2010/main" val="283244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6" name="Google Shape;74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7" name="Google Shape;76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4" name="Google Shape;77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http://wiki.ros.org/Packages</a:t>
            </a:r>
            <a:endParaRPr lang="en-US" altLang="zh-TW" dirty="0"/>
          </a:p>
          <a:p>
            <a:endParaRPr lang="en-US" altLang="zh-TW" dirty="0">
              <a:hlinkClick r:id="rId4"/>
            </a:endParaRPr>
          </a:p>
          <a:p>
            <a:r>
              <a:rPr lang="en-US" altLang="zh-TW" sz="1200" b="0" i="0" kern="1200" dirty="0">
                <a:solidFill>
                  <a:schemeClr val="tx1"/>
                </a:solidFill>
                <a:effectLst/>
                <a:latin typeface="+mn-lt"/>
                <a:ea typeface="+mn-ea"/>
                <a:cs typeface="+mn-cs"/>
              </a:rPr>
              <a:t>Software in ROS is organized in </a:t>
            </a:r>
            <a:r>
              <a:rPr lang="en-US" altLang="zh-TW" sz="1200" b="0" i="1" kern="1200" dirty="0">
                <a:solidFill>
                  <a:schemeClr val="tx1"/>
                </a:solidFill>
                <a:effectLst/>
                <a:latin typeface="+mn-lt"/>
                <a:ea typeface="+mn-ea"/>
                <a:cs typeface="+mn-cs"/>
              </a:rPr>
              <a:t>packages</a:t>
            </a:r>
            <a:r>
              <a:rPr lang="en-US" altLang="zh-TW" sz="1200" b="0" i="0" kern="1200" dirty="0">
                <a:solidFill>
                  <a:schemeClr val="tx1"/>
                </a:solidFill>
                <a:effectLst/>
                <a:latin typeface="+mn-lt"/>
                <a:ea typeface="+mn-ea"/>
                <a:cs typeface="+mn-cs"/>
              </a:rPr>
              <a:t>. A package might contain ROS </a:t>
            </a:r>
            <a:r>
              <a:rPr lang="en-US" altLang="zh-TW" sz="1200" b="0" i="0" u="none" strike="noStrike" kern="1200" dirty="0">
                <a:solidFill>
                  <a:schemeClr val="tx1"/>
                </a:solidFill>
                <a:effectLst/>
                <a:latin typeface="+mn-lt"/>
                <a:ea typeface="+mn-ea"/>
                <a:cs typeface="+mn-cs"/>
                <a:hlinkClick r:id="rId5"/>
              </a:rPr>
              <a:t>nodes</a:t>
            </a:r>
            <a:r>
              <a:rPr lang="en-US" altLang="zh-TW" sz="1200" b="0" i="0" kern="1200" dirty="0">
                <a:solidFill>
                  <a:schemeClr val="tx1"/>
                </a:solidFill>
                <a:effectLst/>
                <a:latin typeface="+mn-lt"/>
                <a:ea typeface="+mn-ea"/>
                <a:cs typeface="+mn-cs"/>
              </a:rPr>
              <a:t>, a ROS-independent library, a dataset, configuration files, a third-party piece of software, or anything else that logically constitutes a useful module. The goal of these packages it to provide this useful functionality in an easy-to-consume manner so that software can be easily reused. In general, ROS packages follow a "Goldilocks" principle: enough functionality to be useful, but not too much that the package is heavyweight and difficult to use from other software.</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Workspace</a:t>
            </a:r>
            <a:r>
              <a:rPr lang="zh-TW" altLang="en-US" sz="1200" b="0" i="0" kern="1200" dirty="0">
                <a:solidFill>
                  <a:schemeClr val="tx1"/>
                </a:solidFill>
                <a:effectLst/>
                <a:latin typeface="+mn-lt"/>
                <a:ea typeface="+mn-ea"/>
                <a:cs typeface="+mn-cs"/>
              </a:rPr>
              <a:t>解釋</a:t>
            </a:r>
            <a:r>
              <a:rPr lang="en-US" altLang="zh-TW" sz="1200" b="0" i="0" kern="1200" dirty="0">
                <a:solidFill>
                  <a:schemeClr val="tx1"/>
                </a:solidFill>
                <a:effectLst/>
                <a:latin typeface="+mn-lt"/>
                <a:ea typeface="+mn-ea"/>
                <a:cs typeface="+mn-cs"/>
              </a:rPr>
              <a:t>program</a:t>
            </a:r>
            <a:r>
              <a:rPr lang="zh-TW" altLang="en-US" sz="1200" b="0" i="0" kern="1200" dirty="0">
                <a:solidFill>
                  <a:schemeClr val="tx1"/>
                </a:solidFill>
                <a:effectLst/>
                <a:latin typeface="+mn-lt"/>
                <a:ea typeface="+mn-ea"/>
                <a:cs typeface="+mn-cs"/>
              </a:rPr>
              <a:t>可能會誤解，理解成一個</a:t>
            </a:r>
            <a:r>
              <a:rPr lang="en-US" altLang="zh-TW" sz="1200" b="0" i="0" kern="1200" dirty="0">
                <a:solidFill>
                  <a:schemeClr val="tx1"/>
                </a:solidFill>
                <a:effectLst/>
                <a:latin typeface="+mn-lt"/>
                <a:ea typeface="+mn-ea"/>
                <a:cs typeface="+mn-cs"/>
              </a:rPr>
              <a:t>environment</a:t>
            </a:r>
          </a:p>
          <a:p>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Q</a:t>
            </a:r>
            <a:r>
              <a:rPr lang="zh-TW" altLang="en-US" dirty="0"/>
              <a:t>：</a:t>
            </a:r>
            <a:r>
              <a:rPr lang="en-US" altLang="zh-TW" dirty="0"/>
              <a:t>python </a:t>
            </a:r>
            <a:r>
              <a:rPr lang="zh-TW" altLang="en-US" dirty="0"/>
              <a:t>需要</a:t>
            </a:r>
            <a:r>
              <a:rPr lang="en-US" altLang="zh-TW" dirty="0" err="1"/>
              <a:t>Cmakelist</a:t>
            </a:r>
            <a:r>
              <a:rPr lang="en-US" altLang="zh-TW" dirty="0"/>
              <a:t>?</a:t>
            </a:r>
          </a:p>
          <a:p>
            <a:endParaRPr lang="en-US" altLang="zh-TW" sz="1200" b="0" i="0" kern="1200" dirty="0">
              <a:solidFill>
                <a:schemeClr val="tx1"/>
              </a:solidFill>
              <a:effectLst/>
              <a:latin typeface="+mn-lt"/>
              <a:ea typeface="+mn-ea"/>
              <a:cs typeface="+mn-cs"/>
            </a:endParaRPr>
          </a:p>
          <a:p>
            <a:r>
              <a:rPr lang="en-US" altLang="zh-TW" dirty="0"/>
              <a:t>Difference of package.xml &amp; CMakeList.txt</a:t>
            </a:r>
          </a:p>
          <a:p>
            <a:endParaRPr lang="en-US" altLang="zh-TW" dirty="0"/>
          </a:p>
          <a:p>
            <a:r>
              <a:rPr lang="en-US" altLang="zh-TW" dirty="0" err="1"/>
              <a:t>CMakeList</a:t>
            </a:r>
            <a:r>
              <a:rPr lang="en-US" altLang="zh-TW" dirty="0"/>
              <a:t> gen code(.</a:t>
            </a:r>
            <a:r>
              <a:rPr lang="en-US" altLang="zh-TW" dirty="0" err="1"/>
              <a:t>srv</a:t>
            </a:r>
            <a:r>
              <a:rPr lang="en-US" altLang="zh-TW" dirty="0"/>
              <a:t> .msg), head file</a:t>
            </a:r>
          </a:p>
        </p:txBody>
      </p:sp>
      <p:sp>
        <p:nvSpPr>
          <p:cNvPr id="4" name="投影片編號版面配置區 3"/>
          <p:cNvSpPr>
            <a:spLocks noGrp="1"/>
          </p:cNvSpPr>
          <p:nvPr>
            <p:ph type="sldNum" sz="quarter" idx="5"/>
          </p:nvPr>
        </p:nvSpPr>
        <p:spPr/>
        <p:txBody>
          <a:bodyPr/>
          <a:lstStyle/>
          <a:p>
            <a:fld id="{651E0302-C963-4415-A770-6665E45ADA0E}" type="slidenum">
              <a:rPr lang="zh-TW" altLang="en-US" smtClean="0"/>
              <a:t>8</a:t>
            </a:fld>
            <a:endParaRPr lang="zh-TW" altLang="en-US"/>
          </a:p>
        </p:txBody>
      </p:sp>
    </p:spTree>
    <p:extLst>
      <p:ext uri="{BB962C8B-B14F-4D97-AF65-F5344CB8AC3E}">
        <p14:creationId xmlns:p14="http://schemas.microsoft.com/office/powerpoint/2010/main" val="587481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51E0302-C963-4415-A770-6665E45ADA0E}" type="slidenum">
              <a:rPr lang="zh-TW" altLang="en-US" smtClean="0"/>
              <a:t>9</a:t>
            </a:fld>
            <a:endParaRPr lang="zh-TW" altLang="en-US"/>
          </a:p>
        </p:txBody>
      </p:sp>
    </p:spTree>
    <p:extLst>
      <p:ext uri="{BB962C8B-B14F-4D97-AF65-F5344CB8AC3E}">
        <p14:creationId xmlns:p14="http://schemas.microsoft.com/office/powerpoint/2010/main" val="311123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hlinkClick r:id="rId3"/>
            </a:endParaRPr>
          </a:p>
          <a:p>
            <a:r>
              <a:rPr lang="en-US" altLang="zh-TW" dirty="0">
                <a:hlinkClick r:id="rId3"/>
              </a:rPr>
              <a:t>http://wiki.ros.org/tf/Overview/Transformations#tf2.2BAC8-Terminology.Frames_and_Points</a:t>
            </a:r>
            <a:br>
              <a:rPr lang="en-US" altLang="zh-TW" dirty="0"/>
            </a:br>
            <a:br>
              <a:rPr lang="en-US" altLang="zh-TW" dirty="0"/>
            </a:br>
            <a:r>
              <a:rPr lang="zh-TW" altLang="en-US" dirty="0"/>
              <a:t>好那我現在來談一個</a:t>
            </a:r>
            <a:r>
              <a:rPr lang="en-US" altLang="zh-TW" dirty="0" err="1"/>
              <a:t>ros</a:t>
            </a:r>
            <a:r>
              <a:rPr lang="zh-TW" altLang="en-US" dirty="0"/>
              <a:t>中很實用的</a:t>
            </a:r>
            <a:r>
              <a:rPr lang="en-US" altLang="zh-TW" dirty="0"/>
              <a:t>tool</a:t>
            </a:r>
            <a:r>
              <a:rPr lang="zh-TW" altLang="en-US" dirty="0"/>
              <a:t>，它叫做</a:t>
            </a:r>
            <a:r>
              <a:rPr lang="en-US" altLang="zh-TW" dirty="0" err="1"/>
              <a:t>tf</a:t>
            </a:r>
            <a:r>
              <a:rPr lang="zh-TW" altLang="en-US" dirty="0"/>
              <a:t>，那它的用途是追蹤</a:t>
            </a:r>
            <a:r>
              <a:rPr lang="en-US" altLang="zh-TW" dirty="0"/>
              <a:t>frames</a:t>
            </a:r>
            <a:r>
              <a:rPr lang="zh-TW" altLang="en-US" dirty="0"/>
              <a:t>之間的座標關係，那首先我們先來談談定義，首先，</a:t>
            </a:r>
            <a:r>
              <a:rPr lang="en-US" altLang="zh-TW" dirty="0"/>
              <a:t>frame</a:t>
            </a:r>
            <a:r>
              <a:rPr lang="zh-TW" altLang="en-US" dirty="0"/>
              <a:t>是什麼</a:t>
            </a:r>
            <a:r>
              <a:rPr lang="en-US" altLang="zh-TW" dirty="0"/>
              <a:t>?</a:t>
            </a:r>
            <a:r>
              <a:rPr lang="zh-TW" altLang="en-US" dirty="0"/>
              <a:t> 坐標系，坐標系就像我們常看到的二維</a:t>
            </a:r>
            <a:r>
              <a:rPr lang="en-US" altLang="zh-TW" dirty="0" err="1"/>
              <a:t>xy</a:t>
            </a:r>
            <a:r>
              <a:rPr lang="zh-TW" altLang="en-US" dirty="0"/>
              <a:t>坐標系，三維</a:t>
            </a:r>
            <a:r>
              <a:rPr lang="en-US" altLang="zh-TW" dirty="0"/>
              <a:t>xyz</a:t>
            </a:r>
            <a:r>
              <a:rPr lang="zh-TW" altLang="en-US" dirty="0"/>
              <a:t>坐標系，那這些坐標系在</a:t>
            </a:r>
            <a:r>
              <a:rPr lang="en-US" altLang="zh-TW" dirty="0" err="1"/>
              <a:t>tf</a:t>
            </a:r>
            <a:r>
              <a:rPr lang="zh-TW" altLang="en-US" dirty="0"/>
              <a:t>中，我們會關心他們的</a:t>
            </a:r>
            <a:r>
              <a:rPr lang="en-US" altLang="zh-TW" dirty="0"/>
              <a:t>origin</a:t>
            </a:r>
            <a:r>
              <a:rPr lang="zh-TW" altLang="en-US" dirty="0"/>
              <a:t>和</a:t>
            </a:r>
            <a:r>
              <a:rPr lang="en-US" altLang="zh-TW" dirty="0"/>
              <a:t>rotation</a:t>
            </a:r>
            <a:r>
              <a:rPr lang="zh-TW" altLang="en-US" dirty="0"/>
              <a:t>，也就是原點和旋轉角度，因為在</a:t>
            </a:r>
            <a:r>
              <a:rPr lang="en-US" altLang="zh-TW" dirty="0" err="1"/>
              <a:t>ros</a:t>
            </a:r>
            <a:r>
              <a:rPr lang="zh-TW" altLang="en-US" dirty="0"/>
              <a:t>中，我們會每一個</a:t>
            </a:r>
            <a:r>
              <a:rPr lang="en-US" altLang="zh-TW" dirty="0"/>
              <a:t>object</a:t>
            </a:r>
            <a:r>
              <a:rPr lang="zh-TW" altLang="en-US" dirty="0"/>
              <a:t>，每一個物件，都會有一個自己的</a:t>
            </a:r>
            <a:r>
              <a:rPr lang="en-US" altLang="zh-TW" dirty="0"/>
              <a:t>frame</a:t>
            </a:r>
            <a:r>
              <a:rPr lang="zh-TW" altLang="en-US" dirty="0"/>
              <a:t>，也就是自己的坐標系，就像右邊這個機器人一樣，全身每一個部位有自己的坐標系，那當我們要討論物件之間的位置關係時，我們就會直接看他們坐標系之間的</a:t>
            </a:r>
            <a:r>
              <a:rPr lang="en-US" altLang="zh-TW" dirty="0"/>
              <a:t>relation</a:t>
            </a:r>
            <a:r>
              <a:rPr lang="zh-TW" altLang="en-US" dirty="0"/>
              <a:t>，而這個</a:t>
            </a:r>
            <a:r>
              <a:rPr lang="en-US" altLang="zh-TW" dirty="0"/>
              <a:t>relation</a:t>
            </a:r>
            <a:r>
              <a:rPr lang="zh-TW" altLang="en-US" dirty="0"/>
              <a:t>，就是畫面上標藍字的</a:t>
            </a:r>
            <a:r>
              <a:rPr lang="en-US" altLang="zh-TW" dirty="0"/>
              <a:t>transform</a:t>
            </a:r>
            <a:r>
              <a:rPr lang="zh-TW" altLang="en-US" dirty="0"/>
              <a:t>，我們就會以剛剛提到的</a:t>
            </a:r>
            <a:r>
              <a:rPr lang="en-US" altLang="zh-TW" dirty="0"/>
              <a:t>origin</a:t>
            </a:r>
            <a:r>
              <a:rPr lang="zh-TW" altLang="en-US" dirty="0"/>
              <a:t>和</a:t>
            </a:r>
            <a:r>
              <a:rPr lang="en-US" altLang="zh-TW" dirty="0"/>
              <a:t>rotation</a:t>
            </a:r>
            <a:r>
              <a:rPr lang="zh-TW" altLang="en-US" dirty="0"/>
              <a:t>來討論兩個</a:t>
            </a:r>
            <a:r>
              <a:rPr lang="en-US" altLang="zh-TW" dirty="0"/>
              <a:t>frame</a:t>
            </a:r>
            <a:r>
              <a:rPr lang="zh-TW" altLang="en-US" dirty="0"/>
              <a:t>之間的</a:t>
            </a:r>
            <a:r>
              <a:rPr lang="en-US" altLang="zh-TW" dirty="0"/>
              <a:t>transform</a:t>
            </a:r>
            <a:r>
              <a:rPr lang="zh-TW" altLang="en-US" dirty="0"/>
              <a:t>，就像下面這張截圖，這是我簡單兩個</a:t>
            </a:r>
            <a:r>
              <a:rPr lang="en-US" altLang="zh-TW" dirty="0"/>
              <a:t>frame:</a:t>
            </a:r>
            <a:r>
              <a:rPr lang="zh-TW" altLang="en-US" dirty="0"/>
              <a:t> </a:t>
            </a:r>
            <a:r>
              <a:rPr lang="en-US" altLang="zh-TW" dirty="0"/>
              <a:t>map</a:t>
            </a:r>
            <a:r>
              <a:rPr lang="zh-TW" altLang="en-US" dirty="0"/>
              <a:t>和</a:t>
            </a:r>
            <a:r>
              <a:rPr lang="en-US" altLang="zh-TW" dirty="0" err="1"/>
              <a:t>odom</a:t>
            </a:r>
            <a:r>
              <a:rPr lang="zh-TW" altLang="en-US" dirty="0"/>
              <a:t>之間的</a:t>
            </a:r>
            <a:r>
              <a:rPr lang="en-US" altLang="zh-TW" baseline="0" dirty="0"/>
              <a:t> transform</a:t>
            </a:r>
            <a:r>
              <a:rPr lang="zh-TW" altLang="en-US" baseline="0" dirty="0"/>
              <a:t>是多少 </a:t>
            </a:r>
            <a:r>
              <a:rPr lang="en-US" altLang="zh-TW" baseline="0" dirty="0"/>
              <a:t>echo</a:t>
            </a:r>
            <a:r>
              <a:rPr lang="zh-TW" altLang="en-US" baseline="0" dirty="0"/>
              <a:t>出來，那這邊可以看他們的</a:t>
            </a:r>
            <a:r>
              <a:rPr lang="en-US" altLang="zh-TW" baseline="0" dirty="0"/>
              <a:t>origin</a:t>
            </a:r>
            <a:r>
              <a:rPr lang="zh-TW" altLang="en-US" baseline="0" dirty="0"/>
              <a:t>差，和</a:t>
            </a:r>
            <a:r>
              <a:rPr lang="en-US" altLang="zh-TW" baseline="0" dirty="0"/>
              <a:t>rotation</a:t>
            </a:r>
            <a:r>
              <a:rPr lang="zh-TW" altLang="en-US" baseline="0" dirty="0"/>
              <a:t>差，那</a:t>
            </a:r>
            <a:r>
              <a:rPr lang="en-US" altLang="zh-TW" baseline="0" dirty="0"/>
              <a:t>rotation</a:t>
            </a:r>
            <a:r>
              <a:rPr lang="zh-TW" altLang="en-US" baseline="0" dirty="0"/>
              <a:t>有兩個表達方法那第一種稍微複雜了些，我們看到二種就好</a:t>
            </a:r>
            <a:r>
              <a:rPr lang="en-US" altLang="zh-TW" baseline="0" dirty="0"/>
              <a:t>RPY</a:t>
            </a:r>
            <a:r>
              <a:rPr lang="zh-TW" altLang="en-US" baseline="0" dirty="0"/>
              <a:t>，簡單來說就分別代表</a:t>
            </a:r>
            <a:r>
              <a:rPr lang="en-US" altLang="zh-TW" baseline="0" dirty="0"/>
              <a:t>xyz</a:t>
            </a:r>
            <a:r>
              <a:rPr lang="zh-TW" altLang="en-US" baseline="0" dirty="0"/>
              <a:t>三軸方向的旋轉角度，類似安培右手定律，好，那目前為止呢，我們已經簡單描述什麼是</a:t>
            </a:r>
            <a:r>
              <a:rPr lang="en-US" altLang="zh-TW" baseline="0" dirty="0"/>
              <a:t>frame</a:t>
            </a:r>
            <a:r>
              <a:rPr lang="zh-TW" altLang="en-US" baseline="0" dirty="0"/>
              <a:t> 和什麼是</a:t>
            </a:r>
            <a:r>
              <a:rPr lang="en-US" altLang="zh-TW" baseline="0" dirty="0"/>
              <a:t>transform</a:t>
            </a:r>
            <a:r>
              <a:rPr lang="zh-TW" altLang="en-US" baseline="0" dirty="0"/>
              <a:t>，簡單來說，</a:t>
            </a:r>
            <a:r>
              <a:rPr lang="en-US" altLang="zh-TW" baseline="0" dirty="0" err="1"/>
              <a:t>tf</a:t>
            </a:r>
            <a:r>
              <a:rPr lang="zh-TW" altLang="en-US" baseline="0" dirty="0"/>
              <a:t>這個</a:t>
            </a:r>
            <a:r>
              <a:rPr lang="en-US" altLang="zh-TW" baseline="0" dirty="0"/>
              <a:t>package</a:t>
            </a:r>
            <a:r>
              <a:rPr lang="zh-TW" altLang="en-US" baseline="0" dirty="0"/>
              <a:t>，讓我們的</a:t>
            </a:r>
            <a:r>
              <a:rPr lang="en-US" altLang="zh-TW" baseline="0" dirty="0"/>
              <a:t>object</a:t>
            </a:r>
            <a:r>
              <a:rPr lang="zh-TW" altLang="en-US" baseline="0" dirty="0"/>
              <a:t>能夠擁有</a:t>
            </a:r>
            <a:r>
              <a:rPr lang="en-US" altLang="zh-TW" baseline="0" dirty="0"/>
              <a:t>frame</a:t>
            </a:r>
            <a:r>
              <a:rPr lang="zh-TW" altLang="en-US" baseline="0" dirty="0"/>
              <a:t>，並且當我們想要知道</a:t>
            </a:r>
            <a:r>
              <a:rPr lang="en-US" altLang="zh-TW" baseline="0" dirty="0"/>
              <a:t>object</a:t>
            </a:r>
            <a:r>
              <a:rPr lang="zh-TW" altLang="en-US" baseline="0" dirty="0"/>
              <a:t>的位置與方向時，可以直接使用這個</a:t>
            </a:r>
            <a:r>
              <a:rPr lang="en-US" altLang="zh-TW" baseline="0" dirty="0"/>
              <a:t>frame</a:t>
            </a:r>
            <a:r>
              <a:rPr lang="zh-TW" altLang="en-US" baseline="0" dirty="0"/>
              <a:t>來</a:t>
            </a:r>
            <a:r>
              <a:rPr lang="en-US" altLang="zh-TW" baseline="0" dirty="0"/>
              <a:t>lookup</a:t>
            </a:r>
            <a:r>
              <a:rPr lang="zh-TW" altLang="en-US" baseline="0" dirty="0"/>
              <a:t>他們之間的</a:t>
            </a:r>
            <a:r>
              <a:rPr lang="en-US" altLang="zh-TW" baseline="0" dirty="0"/>
              <a:t>transform</a:t>
            </a:r>
          </a:p>
          <a:p>
            <a:endParaRPr lang="en-US" altLang="zh-TW" baseline="0" dirty="0"/>
          </a:p>
          <a:p>
            <a:r>
              <a:rPr lang="zh-TW" altLang="en-US" baseline="0" dirty="0"/>
              <a:t>那還有一件事是，</a:t>
            </a:r>
            <a:r>
              <a:rPr lang="en-US" altLang="zh-TW" baseline="0" dirty="0" err="1"/>
              <a:t>tf</a:t>
            </a:r>
            <a:r>
              <a:rPr lang="zh-TW" altLang="en-US" baseline="0" dirty="0"/>
              <a:t>之中的</a:t>
            </a:r>
            <a:r>
              <a:rPr lang="en-US" altLang="zh-TW" baseline="0" dirty="0"/>
              <a:t>structure</a:t>
            </a:r>
            <a:r>
              <a:rPr lang="zh-TW" altLang="en-US" baseline="0" dirty="0"/>
              <a:t>是樹狀結構，就像右下角的這圖，通常一開始我們會起一個</a:t>
            </a:r>
            <a:r>
              <a:rPr lang="en-US" altLang="zh-TW" baseline="0" dirty="0"/>
              <a:t>world</a:t>
            </a:r>
            <a:r>
              <a:rPr lang="zh-TW" altLang="en-US" baseline="0" dirty="0"/>
              <a:t> </a:t>
            </a:r>
            <a:r>
              <a:rPr lang="en-US" altLang="zh-TW" baseline="0" dirty="0"/>
              <a:t>frame</a:t>
            </a:r>
            <a:r>
              <a:rPr lang="zh-TW" altLang="en-US" baseline="0" dirty="0"/>
              <a:t>來當這個</a:t>
            </a:r>
            <a:r>
              <a:rPr lang="en-US" altLang="zh-TW" baseline="0" dirty="0"/>
              <a:t>frame</a:t>
            </a:r>
            <a:r>
              <a:rPr lang="zh-TW" altLang="en-US" baseline="0" dirty="0"/>
              <a:t> </a:t>
            </a:r>
            <a:r>
              <a:rPr lang="en-US" altLang="zh-TW" baseline="0" dirty="0"/>
              <a:t>tree</a:t>
            </a:r>
            <a:r>
              <a:rPr lang="zh-TW" altLang="en-US" baseline="0" dirty="0"/>
              <a:t>的</a:t>
            </a:r>
            <a:r>
              <a:rPr lang="en-US" altLang="zh-TW" baseline="0" dirty="0"/>
              <a:t>root</a:t>
            </a:r>
            <a:r>
              <a:rPr lang="zh-TW" altLang="en-US" baseline="0" dirty="0"/>
              <a:t>，通常</a:t>
            </a:r>
            <a:r>
              <a:rPr lang="en-US" altLang="zh-TW" baseline="0" dirty="0"/>
              <a:t>root</a:t>
            </a:r>
            <a:r>
              <a:rPr lang="zh-TW" altLang="en-US" baseline="0" dirty="0"/>
              <a:t> </a:t>
            </a:r>
            <a:r>
              <a:rPr lang="en-US" altLang="zh-TW" baseline="0" dirty="0"/>
              <a:t>frame</a:t>
            </a:r>
            <a:r>
              <a:rPr lang="zh-TW" altLang="en-US" baseline="0" dirty="0"/>
              <a:t>都是不會隨著時間改變的</a:t>
            </a:r>
            <a:r>
              <a:rPr lang="en-US" altLang="zh-TW" baseline="0" dirty="0"/>
              <a:t>frame</a:t>
            </a:r>
            <a:r>
              <a:rPr lang="zh-TW" altLang="en-US" baseline="0" dirty="0"/>
              <a:t>，你可以把他想成原點上的坐標系，接著當我們要新增機器人的時候，我們就會開始新增</a:t>
            </a:r>
            <a:r>
              <a:rPr lang="en-US" altLang="zh-TW" baseline="0" dirty="0"/>
              <a:t>frame</a:t>
            </a:r>
            <a:r>
              <a:rPr lang="zh-TW" altLang="en-US" baseline="0" dirty="0"/>
              <a:t>，並使用</a:t>
            </a:r>
            <a:r>
              <a:rPr lang="en-US" altLang="zh-TW" baseline="0" dirty="0" err="1"/>
              <a:t>transfrom</a:t>
            </a:r>
            <a:r>
              <a:rPr lang="zh-TW" altLang="en-US" baseline="0" dirty="0"/>
              <a:t>來描述，新的</a:t>
            </a:r>
            <a:r>
              <a:rPr lang="en-US" altLang="zh-TW" baseline="0" dirty="0"/>
              <a:t>frame</a:t>
            </a:r>
            <a:r>
              <a:rPr lang="zh-TW" altLang="en-US" baseline="0" dirty="0"/>
              <a:t>與已知的</a:t>
            </a:r>
            <a:r>
              <a:rPr lang="en-US" altLang="zh-TW" baseline="0" dirty="0"/>
              <a:t>frame tree</a:t>
            </a:r>
            <a:r>
              <a:rPr lang="zh-TW" altLang="en-US" baseline="0" dirty="0"/>
              <a:t>上任何一個節點的</a:t>
            </a:r>
            <a:r>
              <a:rPr lang="en-US" altLang="zh-TW" baseline="0" dirty="0"/>
              <a:t>relation</a:t>
            </a:r>
            <a:r>
              <a:rPr lang="zh-TW" altLang="en-US" baseline="0" dirty="0"/>
              <a:t>，比如說當我們要創一個</a:t>
            </a:r>
            <a:r>
              <a:rPr lang="en-US" altLang="zh-TW" baseline="0" dirty="0" err="1"/>
              <a:t>base_footprint</a:t>
            </a:r>
            <a:r>
              <a:rPr lang="zh-TW" altLang="en-US" baseline="0" dirty="0"/>
              <a:t>作為他的底部</a:t>
            </a:r>
            <a:r>
              <a:rPr lang="en-US" altLang="zh-TW" baseline="0" dirty="0"/>
              <a:t>frame</a:t>
            </a:r>
            <a:r>
              <a:rPr lang="zh-TW" altLang="en-US" baseline="0" dirty="0"/>
              <a:t>時，我們會使用</a:t>
            </a:r>
            <a:r>
              <a:rPr lang="en-US" altLang="zh-TW" baseline="0" dirty="0"/>
              <a:t>transform</a:t>
            </a:r>
            <a:r>
              <a:rPr lang="zh-TW" altLang="en-US" baseline="0" dirty="0"/>
              <a:t>來表達這一個新增的</a:t>
            </a:r>
            <a:r>
              <a:rPr lang="en-US" altLang="zh-TW" baseline="0" dirty="0"/>
              <a:t>frame</a:t>
            </a:r>
            <a:r>
              <a:rPr lang="zh-TW" altLang="en-US" baseline="0" dirty="0"/>
              <a:t>與已存在的任何一個</a:t>
            </a:r>
            <a:r>
              <a:rPr lang="en-US" altLang="zh-TW" baseline="0" dirty="0"/>
              <a:t>frame</a:t>
            </a:r>
            <a:r>
              <a:rPr lang="zh-TW" altLang="en-US" baseline="0" dirty="0"/>
              <a:t>之間的關係，例如，這個新的</a:t>
            </a:r>
            <a:r>
              <a:rPr lang="en-US" altLang="zh-TW" baseline="0" dirty="0" err="1"/>
              <a:t>base_footprint</a:t>
            </a:r>
            <a:r>
              <a:rPr lang="zh-TW" altLang="en-US" baseline="0" dirty="0"/>
              <a:t> </a:t>
            </a:r>
            <a:r>
              <a:rPr lang="en-US" altLang="zh-TW" baseline="0" dirty="0"/>
              <a:t>frame</a:t>
            </a:r>
            <a:r>
              <a:rPr lang="zh-TW" altLang="en-US" baseline="0" dirty="0"/>
              <a:t>與</a:t>
            </a:r>
            <a:r>
              <a:rPr lang="en-US" altLang="zh-TW" baseline="0" dirty="0"/>
              <a:t>world fame</a:t>
            </a:r>
            <a:r>
              <a:rPr lang="zh-TW" altLang="en-US" baseline="0" dirty="0"/>
              <a:t>的關係是</a:t>
            </a:r>
            <a:r>
              <a:rPr lang="en-US" altLang="zh-TW" baseline="0" dirty="0"/>
              <a:t>translation 5 0 0 </a:t>
            </a:r>
            <a:r>
              <a:rPr lang="zh-TW" altLang="en-US" baseline="0" dirty="0"/>
              <a:t>，</a:t>
            </a:r>
            <a:r>
              <a:rPr lang="en-US" altLang="zh-TW" baseline="0" dirty="0"/>
              <a:t>rotation </a:t>
            </a:r>
            <a:r>
              <a:rPr lang="en-US" altLang="zh-TW" baseline="0" dirty="0" err="1"/>
              <a:t>rpy</a:t>
            </a:r>
            <a:r>
              <a:rPr lang="en-US" altLang="zh-TW" baseline="0" dirty="0"/>
              <a:t> 0 0 0 </a:t>
            </a:r>
            <a:r>
              <a:rPr lang="zh-TW" altLang="en-US" baseline="0" dirty="0"/>
              <a:t>，接下來我們會再繼續新增</a:t>
            </a:r>
            <a:r>
              <a:rPr lang="en-US" altLang="zh-TW" baseline="0" dirty="0" err="1"/>
              <a:t>base_link</a:t>
            </a:r>
            <a:r>
              <a:rPr lang="en-US" altLang="zh-TW" baseline="0" dirty="0"/>
              <a:t>, </a:t>
            </a:r>
            <a:r>
              <a:rPr lang="en-US" altLang="zh-TW" baseline="0" dirty="0" err="1"/>
              <a:t>laser_scan</a:t>
            </a:r>
            <a:r>
              <a:rPr lang="zh-TW" altLang="en-US" baseline="0" dirty="0"/>
              <a:t>等等</a:t>
            </a:r>
            <a:r>
              <a:rPr lang="en-US" altLang="zh-TW" baseline="0" dirty="0"/>
              <a:t>frame</a:t>
            </a:r>
            <a:r>
              <a:rPr lang="zh-TW" altLang="en-US" baseline="0" dirty="0"/>
              <a:t>，而跟剛剛一樣，當我們新增</a:t>
            </a:r>
            <a:r>
              <a:rPr lang="en-US" altLang="zh-TW" baseline="0" dirty="0"/>
              <a:t>frame</a:t>
            </a:r>
            <a:r>
              <a:rPr lang="zh-TW" altLang="en-US" baseline="0" dirty="0"/>
              <a:t>時，我們都會以</a:t>
            </a:r>
            <a:r>
              <a:rPr lang="en-US" altLang="zh-TW" baseline="0" dirty="0"/>
              <a:t>transform</a:t>
            </a:r>
            <a:r>
              <a:rPr lang="zh-TW" altLang="en-US" baseline="0" dirty="0"/>
              <a:t>來描述新</a:t>
            </a:r>
            <a:r>
              <a:rPr lang="en-US" altLang="zh-TW" baseline="0" dirty="0"/>
              <a:t>frame</a:t>
            </a:r>
            <a:r>
              <a:rPr lang="zh-TW" altLang="en-US" baseline="0" dirty="0"/>
              <a:t>與已存在的</a:t>
            </a:r>
            <a:r>
              <a:rPr lang="en-US" altLang="zh-TW" baseline="0" dirty="0"/>
              <a:t>frame</a:t>
            </a:r>
            <a:r>
              <a:rPr lang="zh-TW" altLang="en-US" baseline="0" dirty="0"/>
              <a:t>之間的關係，而在未來當我們要移動這個機器人時，因為</a:t>
            </a:r>
            <a:r>
              <a:rPr lang="en-US" altLang="zh-TW" baseline="0" dirty="0" err="1"/>
              <a:t>base_link</a:t>
            </a:r>
            <a:r>
              <a:rPr lang="zh-TW" altLang="en-US" baseline="0" dirty="0"/>
              <a:t>、</a:t>
            </a:r>
            <a:r>
              <a:rPr lang="en-US" altLang="zh-TW" baseline="0" dirty="0" err="1"/>
              <a:t>laser_scan</a:t>
            </a:r>
            <a:r>
              <a:rPr lang="zh-TW" altLang="en-US" baseline="0" dirty="0"/>
              <a:t>都在</a:t>
            </a:r>
            <a:r>
              <a:rPr lang="en-US" altLang="zh-TW" baseline="0" dirty="0" err="1"/>
              <a:t>base_footprint</a:t>
            </a:r>
            <a:r>
              <a:rPr lang="zh-TW" altLang="en-US" baseline="0" dirty="0"/>
              <a:t>之上，所以當我們修改</a:t>
            </a:r>
            <a:r>
              <a:rPr lang="en-US" altLang="zh-TW" baseline="0" dirty="0"/>
              <a:t>world</a:t>
            </a:r>
            <a:r>
              <a:rPr lang="zh-TW" altLang="en-US" baseline="0" dirty="0"/>
              <a:t> </a:t>
            </a:r>
            <a:r>
              <a:rPr lang="en-US" altLang="zh-TW" baseline="0" dirty="0"/>
              <a:t>frame</a:t>
            </a:r>
            <a:r>
              <a:rPr lang="zh-TW" altLang="en-US" baseline="0" dirty="0"/>
              <a:t>和</a:t>
            </a:r>
            <a:r>
              <a:rPr lang="en-US" altLang="zh-TW" baseline="0" dirty="0" err="1"/>
              <a:t>base_footprint</a:t>
            </a:r>
            <a:r>
              <a:rPr lang="zh-TW" altLang="en-US" baseline="0" dirty="0"/>
              <a:t>之間的</a:t>
            </a:r>
            <a:r>
              <a:rPr lang="en-US" altLang="zh-TW" baseline="0" dirty="0"/>
              <a:t>transform</a:t>
            </a:r>
            <a:r>
              <a:rPr lang="zh-TW" altLang="en-US" baseline="0" dirty="0"/>
              <a:t>關係時，</a:t>
            </a:r>
            <a:r>
              <a:rPr lang="en-US" altLang="zh-TW" baseline="0" dirty="0" err="1"/>
              <a:t>base_link</a:t>
            </a:r>
            <a:r>
              <a:rPr lang="zh-TW" altLang="en-US" baseline="0" dirty="0"/>
              <a:t>和</a:t>
            </a:r>
            <a:r>
              <a:rPr lang="en-US" altLang="zh-TW" baseline="0" dirty="0" err="1"/>
              <a:t>workd</a:t>
            </a:r>
            <a:r>
              <a:rPr lang="zh-TW" altLang="en-US" baseline="0" dirty="0"/>
              <a:t> </a:t>
            </a:r>
            <a:r>
              <a:rPr lang="en-US" altLang="zh-TW" baseline="0" dirty="0"/>
              <a:t>frame</a:t>
            </a:r>
            <a:r>
              <a:rPr lang="zh-TW" altLang="en-US" baseline="0" dirty="0"/>
              <a:t>之間的關係也會有相同的改變</a:t>
            </a:r>
            <a:endParaRPr lang="en-US" altLang="zh-TW" baseline="0" dirty="0"/>
          </a:p>
          <a:p>
            <a:endParaRPr lang="en-US" altLang="zh-TW" baseline="0" dirty="0"/>
          </a:p>
          <a:p>
            <a:r>
              <a:rPr lang="zh-TW" altLang="en-US" baseline="0" dirty="0"/>
              <a:t>另外，基本上只要兩個</a:t>
            </a:r>
            <a:r>
              <a:rPr lang="en-US" altLang="zh-TW" baseline="0" dirty="0"/>
              <a:t>frame</a:t>
            </a:r>
            <a:r>
              <a:rPr lang="zh-TW" altLang="en-US" baseline="0" dirty="0"/>
              <a:t>在</a:t>
            </a:r>
            <a:r>
              <a:rPr lang="en-US" altLang="zh-TW" baseline="0" dirty="0"/>
              <a:t>tree</a:t>
            </a:r>
            <a:r>
              <a:rPr lang="zh-TW" altLang="en-US" baseline="0" dirty="0"/>
              <a:t> </a:t>
            </a:r>
            <a:r>
              <a:rPr lang="en-US" altLang="zh-TW" baseline="0" dirty="0"/>
              <a:t>structure</a:t>
            </a:r>
            <a:r>
              <a:rPr lang="zh-TW" altLang="en-US" baseline="0" dirty="0"/>
              <a:t>，</a:t>
            </a:r>
            <a:r>
              <a:rPr lang="en-US" altLang="zh-TW" baseline="0" dirty="0" err="1"/>
              <a:t>tf</a:t>
            </a:r>
            <a:r>
              <a:rPr lang="zh-TW" altLang="en-US" baseline="0" dirty="0"/>
              <a:t>就能夠幫你找到兩個</a:t>
            </a:r>
            <a:r>
              <a:rPr lang="en-US" altLang="zh-TW" baseline="0" dirty="0"/>
              <a:t>frame</a:t>
            </a:r>
            <a:r>
              <a:rPr lang="zh-TW" altLang="en-US" baseline="0" dirty="0"/>
              <a:t>之間的</a:t>
            </a:r>
            <a:r>
              <a:rPr lang="en-US" altLang="zh-TW" baseline="0" dirty="0"/>
              <a:t>transform</a:t>
            </a:r>
            <a:r>
              <a:rPr lang="zh-TW" altLang="en-US" baseline="0" dirty="0"/>
              <a:t>，那我們接下來看一個比較簡單的例子</a:t>
            </a:r>
            <a:endParaRPr lang="en-US" altLang="zh-TW" baseline="0" dirty="0"/>
          </a:p>
          <a:p>
            <a:endParaRPr lang="en-US" altLang="zh-TW" baseline="0" dirty="0"/>
          </a:p>
          <a:p>
            <a:endParaRPr lang="en-US" altLang="zh-TW" baseline="0" dirty="0"/>
          </a:p>
          <a:p>
            <a:endParaRPr lang="en-US" altLang="zh-TW" baseline="0" dirty="0"/>
          </a:p>
          <a:p>
            <a:r>
              <a:rPr lang="en-US" altLang="zh-TW" baseline="0" dirty="0" err="1"/>
              <a:t>tf</a:t>
            </a:r>
            <a:r>
              <a:rPr lang="zh-TW" altLang="en-US" baseline="0" dirty="0"/>
              <a:t>是一個</a:t>
            </a:r>
            <a:r>
              <a:rPr lang="en-US" altLang="zh-TW" baseline="0" dirty="0"/>
              <a:t>package</a:t>
            </a:r>
            <a:r>
              <a:rPr lang="zh-TW" altLang="en-US" baseline="0" dirty="0"/>
              <a:t>，會啟動產生獨立的</a:t>
            </a:r>
            <a:r>
              <a:rPr lang="en-US" altLang="zh-TW" baseline="0" dirty="0"/>
              <a:t>node</a:t>
            </a:r>
            <a:r>
              <a:rPr lang="zh-TW" altLang="en-US" baseline="0" dirty="0"/>
              <a:t>嗎</a:t>
            </a:r>
            <a:r>
              <a:rPr lang="en-US" altLang="zh-TW" baseline="0" dirty="0"/>
              <a:t>?</a:t>
            </a:r>
            <a:r>
              <a:rPr lang="zh-TW" altLang="en-US" baseline="0" dirty="0"/>
              <a:t> 這個</a:t>
            </a:r>
            <a:r>
              <a:rPr lang="en-US" altLang="zh-TW" baseline="0" dirty="0"/>
              <a:t>package</a:t>
            </a:r>
            <a:r>
              <a:rPr lang="zh-TW" altLang="en-US" baseline="0" dirty="0"/>
              <a:t>到底會做什麼</a:t>
            </a:r>
            <a:r>
              <a:rPr lang="en-US" altLang="zh-TW" baseline="0" dirty="0"/>
              <a:t>?</a:t>
            </a:r>
            <a:r>
              <a:rPr lang="zh-TW" altLang="en-US" baseline="0" dirty="0"/>
              <a:t> </a:t>
            </a:r>
            <a:endParaRPr lang="en-US" altLang="zh-TW" baseline="0" dirty="0"/>
          </a:p>
        </p:txBody>
      </p:sp>
      <p:sp>
        <p:nvSpPr>
          <p:cNvPr id="4" name="投影片編號版面配置區 3"/>
          <p:cNvSpPr>
            <a:spLocks noGrp="1"/>
          </p:cNvSpPr>
          <p:nvPr>
            <p:ph type="sldNum" sz="quarter" idx="10"/>
          </p:nvPr>
        </p:nvSpPr>
        <p:spPr/>
        <p:txBody>
          <a:bodyPr/>
          <a:lstStyle/>
          <a:p>
            <a:fld id="{651E0302-C963-4415-A770-6665E45ADA0E}" type="slidenum">
              <a:rPr lang="zh-TW" altLang="en-US" smtClean="0"/>
              <a:t>11</a:t>
            </a:fld>
            <a:endParaRPr lang="zh-TW" altLang="en-US"/>
          </a:p>
        </p:txBody>
      </p:sp>
    </p:spTree>
    <p:extLst>
      <p:ext uri="{BB962C8B-B14F-4D97-AF65-F5344CB8AC3E}">
        <p14:creationId xmlns:p14="http://schemas.microsoft.com/office/powerpoint/2010/main" val="2828116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http://silverwind1982.pixnet.net/blog/post/258069682-%E4%B8%89%E7%B6%AD%E6%97%8B%E8%BD%89%E8%A1%A8%E7%A4%BA%E6%B3%95---%E6%AD%90%E6%8B%89%E8%A7%92%E3%80%81%E6%97%8B%E8%BD%89%E7%9F%A9%E9%99%A3%E3%80%81%E6%97%8B%E8%BD%89%E5%90%91</a:t>
            </a:r>
            <a:endParaRPr lang="en-US" altLang="zh-TW" dirty="0"/>
          </a:p>
          <a:p>
            <a:endParaRPr lang="en-US" altLang="zh-TW" dirty="0"/>
          </a:p>
          <a:p>
            <a:r>
              <a:rPr lang="zh-TW" altLang="en-US" dirty="0"/>
              <a:t>可以玩</a:t>
            </a:r>
            <a:endParaRPr lang="en-US" altLang="zh-TW" dirty="0"/>
          </a:p>
          <a:p>
            <a:r>
              <a:rPr lang="en-US" altLang="zh-TW" dirty="0">
                <a:hlinkClick r:id="rId4"/>
              </a:rPr>
              <a:t>https://quaternions.online/</a:t>
            </a:r>
            <a:endParaRPr lang="zh-TW" altLang="en-US" dirty="0"/>
          </a:p>
        </p:txBody>
      </p:sp>
      <p:sp>
        <p:nvSpPr>
          <p:cNvPr id="4" name="投影片編號版面配置區 3"/>
          <p:cNvSpPr>
            <a:spLocks noGrp="1"/>
          </p:cNvSpPr>
          <p:nvPr>
            <p:ph type="sldNum" sz="quarter" idx="5"/>
          </p:nvPr>
        </p:nvSpPr>
        <p:spPr/>
        <p:txBody>
          <a:bodyPr/>
          <a:lstStyle/>
          <a:p>
            <a:fld id="{651E0302-C963-4415-A770-6665E45ADA0E}" type="slidenum">
              <a:rPr lang="zh-TW" altLang="en-US" smtClean="0"/>
              <a:t>12</a:t>
            </a:fld>
            <a:endParaRPr lang="zh-TW" altLang="en-US"/>
          </a:p>
        </p:txBody>
      </p:sp>
    </p:spTree>
    <p:extLst>
      <p:ext uri="{BB962C8B-B14F-4D97-AF65-F5344CB8AC3E}">
        <p14:creationId xmlns:p14="http://schemas.microsoft.com/office/powerpoint/2010/main" val="1308487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51E0302-C963-4415-A770-6665E45ADA0E}" type="slidenum">
              <a:rPr lang="zh-TW" altLang="en-US" smtClean="0"/>
              <a:t>13</a:t>
            </a:fld>
            <a:endParaRPr lang="zh-TW" altLang="en-US"/>
          </a:p>
        </p:txBody>
      </p:sp>
    </p:spTree>
    <p:extLst>
      <p:ext uri="{BB962C8B-B14F-4D97-AF65-F5344CB8AC3E}">
        <p14:creationId xmlns:p14="http://schemas.microsoft.com/office/powerpoint/2010/main" val="2117149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F429C1-793B-41B8-B993-4C90CCBFCD17}" type="slidenum">
              <a:rPr lang="zh-TW" altLang="en-US" smtClean="0"/>
              <a:t>‹#›</a:t>
            </a:fld>
            <a:endParaRPr lang="zh-TW" altLang="en-US"/>
          </a:p>
        </p:txBody>
      </p:sp>
      <p:pic>
        <p:nvPicPr>
          <p:cNvPr id="20" name="圖片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5621" y="80058"/>
            <a:ext cx="7205133" cy="614208"/>
          </a:xfrm>
          <a:prstGeom prst="rect">
            <a:avLst/>
          </a:prstGeom>
        </p:spPr>
      </p:pic>
    </p:spTree>
    <p:extLst>
      <p:ext uri="{BB962C8B-B14F-4D97-AF65-F5344CB8AC3E}">
        <p14:creationId xmlns:p14="http://schemas.microsoft.com/office/powerpoint/2010/main" val="153185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63381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F429C1-793B-41B8-B993-4C90CCBFCD17}" type="slidenum">
              <a:rPr lang="zh-TW" altLang="en-US" smtClean="0"/>
              <a:t>‹#›</a:t>
            </a:fld>
            <a:endParaRPr lang="zh-TW"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18238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4062161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p:txBody>
          <a:bodyPr/>
          <a:lstStyle/>
          <a:p>
            <a:fld id="{32F429C1-793B-41B8-B993-4C90CCBFCD17}"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70048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3363167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499985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2108259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166BACD-F61F-49FA-B2A1-E5CC2D514D72}" type="datetimeFigureOut">
              <a:rPr lang="zh-TW" altLang="en-US" smtClean="0"/>
              <a:t>2019/8/30</a:t>
            </a:fld>
            <a:endParaRPr lang="zh-TW" altLang="en-US" dirty="0"/>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F429C1-793B-41B8-B993-4C90CCBFCD17}" type="slidenum">
              <a:rPr lang="zh-TW" altLang="en-US" smtClean="0"/>
              <a:t>‹#›</a:t>
            </a:fld>
            <a:endParaRPr lang="zh-TW" altLang="en-US"/>
          </a:p>
        </p:txBody>
      </p:sp>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148" y="72307"/>
            <a:ext cx="7205133" cy="614208"/>
          </a:xfrm>
          <a:prstGeom prst="rect">
            <a:avLst/>
          </a:prstGeom>
        </p:spPr>
      </p:pic>
    </p:spTree>
    <p:extLst>
      <p:ext uri="{BB962C8B-B14F-4D97-AF65-F5344CB8AC3E}">
        <p14:creationId xmlns:p14="http://schemas.microsoft.com/office/powerpoint/2010/main" val="3024348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515036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462831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328508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1617530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1646471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2281474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4166BACD-F61F-49FA-B2A1-E5CC2D514D72}" type="datetimeFigureOut">
              <a:rPr lang="zh-TW" altLang="en-US" smtClean="0"/>
              <a:t>2019/8/30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3832592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166BACD-F61F-49FA-B2A1-E5CC2D514D72}" type="datetimeFigureOut">
              <a:rPr lang="zh-TW" altLang="en-US" smtClean="0"/>
              <a:t>2019/8/30</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2F429C1-793B-41B8-B993-4C90CCBFCD17}" type="slidenum">
              <a:rPr lang="zh-TW" altLang="en-US" smtClean="0"/>
              <a:t>‹#›</a:t>
            </a:fld>
            <a:endParaRPr lang="zh-TW" altLang="en-US"/>
          </a:p>
        </p:txBody>
      </p:sp>
    </p:spTree>
    <p:extLst>
      <p:ext uri="{BB962C8B-B14F-4D97-AF65-F5344CB8AC3E}">
        <p14:creationId xmlns:p14="http://schemas.microsoft.com/office/powerpoint/2010/main" val="165747636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zc8b2Jo7mno#t=1m16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hyperlink" Target="https://quaternions.onli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emanual.robotis.com/docs/en/platform/turtlebot3/getting_started/#getting-start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Mobile_robot_navigation" TargetMode="External"/><Relationship Id="rId7" Type="http://schemas.openxmlformats.org/officeDocument/2006/relationships/hyperlink" Target="https://en.wikipedia.org/wiki/Augmented_reality"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en.wikipedia.org/wiki/Virtual_reality" TargetMode="External"/><Relationship Id="rId5" Type="http://schemas.openxmlformats.org/officeDocument/2006/relationships/hyperlink" Target="https://en.wikipedia.org/wiki/Odometry" TargetMode="External"/><Relationship Id="rId4" Type="http://schemas.openxmlformats.org/officeDocument/2006/relationships/hyperlink" Target="https://en.wikipedia.org/wiki/Robotic_mapp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emanual.robotis.com/docs/en/platform/turtlebot3/overview/#turtlebot3"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hyperlink" Target="http://wiki.ros.org/ROS/Concept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iki.ros.org/ROS/Tutorial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hyperlink" Target="http://emanual.robotis.com/docs/en/platform/turtlebot3/overview/#turtlebot3"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emanual.robotis.com/docs/en/platform/turtlebot3/overview/#turtlebot3"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emanual.robotis.com/docs/en/platform/turtlebot3/overview/#turtlebot3"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edium.com/@raymonduchen/ros-%E6%87%B6%E4%BA%BA%E7%AD%86%E8%A8%98-4-%E4%BB%A5c-%E6%92%B0%E5%AF%ABservice%E8%88%87client-1f5fa3184c6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raymonduchen/ros-%E6%87%B6%E4%BA%BA%E7%AD%86%E8%A8%98-4-%E4%BB%A5c-%E6%92%B0%E5%AF%ABservice%E8%88%87client-1f5fa3184c6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iki.ros.org/ROS/Tutorial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ROS little tutorial</a:t>
            </a:r>
            <a:endParaRPr lang="zh-TW" altLang="en-US" dirty="0"/>
          </a:p>
        </p:txBody>
      </p:sp>
      <p:sp>
        <p:nvSpPr>
          <p:cNvPr id="3" name="副標題 2"/>
          <p:cNvSpPr>
            <a:spLocks noGrp="1"/>
          </p:cNvSpPr>
          <p:nvPr>
            <p:ph type="subTitle" idx="1"/>
          </p:nvPr>
        </p:nvSpPr>
        <p:spPr/>
        <p:txBody>
          <a:bodyPr/>
          <a:lstStyle/>
          <a:p>
            <a:r>
              <a:rPr lang="en-US" altLang="zh-TW" dirty="0"/>
              <a:t>By Jaden </a:t>
            </a:r>
            <a:r>
              <a:rPr lang="zh-TW" altLang="en-US" dirty="0"/>
              <a:t>＆</a:t>
            </a:r>
            <a:r>
              <a:rPr lang="en-US" altLang="zh-TW" dirty="0"/>
              <a:t> Nano</a:t>
            </a:r>
            <a:endParaRPr lang="zh-TW" altLang="en-US" dirty="0"/>
          </a:p>
        </p:txBody>
      </p:sp>
    </p:spTree>
    <p:extLst>
      <p:ext uri="{BB962C8B-B14F-4D97-AF65-F5344CB8AC3E}">
        <p14:creationId xmlns:p14="http://schemas.microsoft.com/office/powerpoint/2010/main" val="303477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ROS </a:t>
            </a:r>
            <a:r>
              <a:rPr lang="en-US" altLang="zh-TW" dirty="0" err="1"/>
              <a:t>tf</a:t>
            </a:r>
            <a:r>
              <a:rPr lang="en-US" altLang="zh-TW" dirty="0"/>
              <a:t> concept</a:t>
            </a:r>
            <a:br>
              <a:rPr lang="en-US" altLang="zh-TW" dirty="0"/>
            </a:b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77249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tf</a:t>
            </a:r>
            <a:r>
              <a:rPr lang="en-US" altLang="zh-TW" dirty="0"/>
              <a:t> concept</a:t>
            </a:r>
            <a:endParaRPr lang="zh-TW" altLang="en-US" dirty="0"/>
          </a:p>
        </p:txBody>
      </p:sp>
      <p:sp>
        <p:nvSpPr>
          <p:cNvPr id="3" name="內容版面配置區 2"/>
          <p:cNvSpPr>
            <a:spLocks noGrp="1"/>
          </p:cNvSpPr>
          <p:nvPr>
            <p:ph idx="1"/>
          </p:nvPr>
        </p:nvSpPr>
        <p:spPr>
          <a:xfrm>
            <a:off x="677334" y="1708147"/>
            <a:ext cx="8596668" cy="3880773"/>
          </a:xfrm>
        </p:spPr>
        <p:txBody>
          <a:bodyPr>
            <a:normAutofit/>
          </a:bodyPr>
          <a:lstStyle/>
          <a:p>
            <a:r>
              <a:rPr lang="en-US" altLang="zh-TW" dirty="0"/>
              <a:t>What is </a:t>
            </a:r>
            <a:r>
              <a:rPr lang="en-US" altLang="zh-TW" dirty="0" err="1">
                <a:solidFill>
                  <a:schemeClr val="accent2"/>
                </a:solidFill>
              </a:rPr>
              <a:t>tf</a:t>
            </a:r>
            <a:r>
              <a:rPr lang="en-US" altLang="zh-TW" dirty="0"/>
              <a:t>?</a:t>
            </a:r>
          </a:p>
          <a:p>
            <a:pPr lvl="1">
              <a:buFont typeface="Wingdings" panose="05000000000000000000" pitchFamily="2" charset="2"/>
              <a:buChar char="n"/>
            </a:pPr>
            <a:r>
              <a:rPr lang="en-US" altLang="zh-TW" dirty="0"/>
              <a:t>used to keep tracking coordinate </a:t>
            </a:r>
            <a:r>
              <a:rPr lang="en-US" altLang="zh-TW" b="1" u="sng" dirty="0">
                <a:solidFill>
                  <a:srgbClr val="0070C0"/>
                </a:solidFill>
              </a:rPr>
              <a:t>relation</a:t>
            </a:r>
            <a:r>
              <a:rPr lang="en-US" altLang="zh-TW" dirty="0"/>
              <a:t> between </a:t>
            </a:r>
            <a:r>
              <a:rPr lang="en-US" altLang="zh-TW" b="1" u="sng" dirty="0">
                <a:solidFill>
                  <a:schemeClr val="accent5"/>
                </a:solidFill>
              </a:rPr>
              <a:t>frames</a:t>
            </a:r>
            <a:r>
              <a:rPr lang="zh-TW" altLang="en-US" dirty="0"/>
              <a:t> </a:t>
            </a:r>
            <a:r>
              <a:rPr lang="en-US" altLang="zh-TW" dirty="0"/>
              <a:t>over time.</a:t>
            </a:r>
          </a:p>
          <a:p>
            <a:pPr lvl="1">
              <a:buFont typeface="Wingdings" panose="05000000000000000000" pitchFamily="2" charset="2"/>
              <a:buChar char="n"/>
            </a:pPr>
            <a:endParaRPr lang="en-US" altLang="zh-TW" dirty="0"/>
          </a:p>
          <a:p>
            <a:pPr lvl="1">
              <a:buFont typeface="Wingdings" panose="05000000000000000000" pitchFamily="2" charset="2"/>
              <a:buChar char="n"/>
            </a:pPr>
            <a:r>
              <a:rPr lang="en-US" altLang="zh-TW" dirty="0"/>
              <a:t>What is </a:t>
            </a:r>
            <a:r>
              <a:rPr lang="en-US" altLang="zh-TW" b="1" dirty="0">
                <a:solidFill>
                  <a:schemeClr val="accent5"/>
                </a:solidFill>
              </a:rPr>
              <a:t>frame</a:t>
            </a:r>
            <a:r>
              <a:rPr lang="en-US" altLang="zh-TW" dirty="0"/>
              <a:t>?</a:t>
            </a:r>
          </a:p>
          <a:p>
            <a:pPr lvl="2">
              <a:buFont typeface="Wingdings" panose="05000000000000000000" pitchFamily="2" charset="2"/>
              <a:buChar char="Ø"/>
            </a:pPr>
            <a:r>
              <a:rPr lang="en-US" altLang="zh-TW" dirty="0"/>
              <a:t>Coordinate System (</a:t>
            </a:r>
            <a:r>
              <a:rPr lang="zh-TW" altLang="en-US" dirty="0"/>
              <a:t>坐標系</a:t>
            </a:r>
            <a:r>
              <a:rPr lang="en-US" altLang="zh-TW" dirty="0"/>
              <a:t>, always 3D in </a:t>
            </a:r>
            <a:r>
              <a:rPr lang="en-US" altLang="zh-TW" dirty="0" err="1"/>
              <a:t>ros</a:t>
            </a:r>
            <a:r>
              <a:rPr lang="en-US" altLang="zh-TW" dirty="0"/>
              <a:t>)</a:t>
            </a:r>
          </a:p>
          <a:p>
            <a:pPr lvl="3">
              <a:buFont typeface="Wingdings" panose="05000000000000000000" pitchFamily="2" charset="2"/>
              <a:buChar char="n"/>
            </a:pPr>
            <a:r>
              <a:rPr lang="en-US" altLang="zh-TW" dirty="0">
                <a:solidFill>
                  <a:schemeClr val="tx1"/>
                </a:solidFill>
              </a:rPr>
              <a:t>origin</a:t>
            </a:r>
          </a:p>
          <a:p>
            <a:pPr lvl="3">
              <a:buFont typeface="Wingdings" panose="05000000000000000000" pitchFamily="2" charset="2"/>
              <a:buChar char="n"/>
            </a:pPr>
            <a:r>
              <a:rPr lang="en-US" altLang="zh-TW" dirty="0">
                <a:solidFill>
                  <a:schemeClr val="tx1"/>
                </a:solidFill>
              </a:rPr>
              <a:t>rotation</a:t>
            </a:r>
          </a:p>
          <a:p>
            <a:pPr lvl="1">
              <a:buFont typeface="Wingdings" panose="05000000000000000000" pitchFamily="2" charset="2"/>
              <a:buChar char="n"/>
            </a:pPr>
            <a:r>
              <a:rPr lang="en-US" altLang="zh-TW" dirty="0">
                <a:solidFill>
                  <a:schemeClr val="tx1"/>
                </a:solidFill>
              </a:rPr>
              <a:t>What is </a:t>
            </a:r>
            <a:r>
              <a:rPr lang="en-US" altLang="zh-TW" b="1" dirty="0">
                <a:solidFill>
                  <a:srgbClr val="0070C0"/>
                </a:solidFill>
              </a:rPr>
              <a:t>transform</a:t>
            </a:r>
            <a:r>
              <a:rPr lang="en-US" altLang="zh-TW" dirty="0">
                <a:solidFill>
                  <a:srgbClr val="0070C0"/>
                </a:solidFill>
              </a:rPr>
              <a:t>?</a:t>
            </a:r>
          </a:p>
          <a:p>
            <a:pPr marL="1200150" lvl="2" indent="-342900">
              <a:buFont typeface="Wingdings" panose="05000000000000000000" pitchFamily="2" charset="2"/>
              <a:buChar char="Ø"/>
            </a:pPr>
            <a:r>
              <a:rPr lang="en-US" altLang="zh-TW" b="1" dirty="0">
                <a:solidFill>
                  <a:schemeClr val="tx1"/>
                </a:solidFill>
              </a:rPr>
              <a:t>Coordinate relation </a:t>
            </a:r>
            <a:r>
              <a:rPr lang="en-US" altLang="zh-TW" dirty="0">
                <a:solidFill>
                  <a:schemeClr val="tx1"/>
                </a:solidFill>
              </a:rPr>
              <a:t>between frames</a:t>
            </a:r>
          </a:p>
          <a:p>
            <a:pPr marL="1657350" lvl="3" indent="-342900">
              <a:buFont typeface="Wingdings" panose="05000000000000000000" pitchFamily="2" charset="2"/>
              <a:buChar char="l"/>
            </a:pPr>
            <a:r>
              <a:rPr lang="en-US" altLang="zh-TW" sz="1400" dirty="0">
                <a:solidFill>
                  <a:schemeClr val="tx1"/>
                </a:solidFill>
              </a:rPr>
              <a:t>Translation</a:t>
            </a:r>
            <a:r>
              <a:rPr lang="zh-TW" altLang="en-US" sz="1400" dirty="0">
                <a:solidFill>
                  <a:schemeClr val="tx1"/>
                </a:solidFill>
              </a:rPr>
              <a:t>：△</a:t>
            </a:r>
            <a:r>
              <a:rPr lang="en-US" altLang="zh-TW" sz="1400" dirty="0">
                <a:solidFill>
                  <a:schemeClr val="tx1"/>
                </a:solidFill>
              </a:rPr>
              <a:t>origin</a:t>
            </a:r>
            <a:r>
              <a:rPr lang="zh-TW" altLang="en-US" sz="1400" dirty="0">
                <a:solidFill>
                  <a:schemeClr val="tx1"/>
                </a:solidFill>
              </a:rPr>
              <a:t> </a:t>
            </a:r>
            <a:r>
              <a:rPr lang="en-US" altLang="zh-TW" sz="1400" dirty="0">
                <a:solidFill>
                  <a:schemeClr val="tx1"/>
                </a:solidFill>
              </a:rPr>
              <a:t>between frames</a:t>
            </a:r>
          </a:p>
          <a:p>
            <a:pPr marL="1657350" lvl="3" indent="-342900">
              <a:buFont typeface="Wingdings" panose="05000000000000000000" pitchFamily="2" charset="2"/>
              <a:buChar char="l"/>
            </a:pPr>
            <a:r>
              <a:rPr lang="en-US" altLang="zh-TW" sz="1400" dirty="0">
                <a:solidFill>
                  <a:schemeClr val="tx1"/>
                </a:solidFill>
              </a:rPr>
              <a:t>Rotation</a:t>
            </a:r>
            <a:r>
              <a:rPr lang="zh-TW" altLang="en-US" sz="1400" dirty="0">
                <a:solidFill>
                  <a:schemeClr val="tx1"/>
                </a:solidFill>
              </a:rPr>
              <a:t>：△</a:t>
            </a:r>
            <a:r>
              <a:rPr lang="en-US" altLang="zh-TW" sz="1400" dirty="0">
                <a:solidFill>
                  <a:schemeClr val="tx1"/>
                </a:solidFill>
              </a:rPr>
              <a:t>angle between frames</a:t>
            </a:r>
          </a:p>
          <a:p>
            <a:pPr lvl="2"/>
            <a:endParaRPr lang="en-US" altLang="zh-TW" dirty="0"/>
          </a:p>
          <a:p>
            <a:endParaRPr lang="en-US" altLang="zh-TW" dirty="0"/>
          </a:p>
          <a:p>
            <a:endParaRPr lang="en-US" altLang="zh-TW" dirty="0"/>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3641" y="4208124"/>
            <a:ext cx="3054435" cy="2649876"/>
          </a:xfrm>
          <a:prstGeom prst="rect">
            <a:avLst/>
          </a:prstGeom>
          <a:ln>
            <a:solidFill>
              <a:schemeClr val="bg1"/>
            </a:solidFill>
          </a:ln>
        </p:spPr>
      </p:pic>
      <p:pic>
        <p:nvPicPr>
          <p:cNvPr id="11" name="圖片 10">
            <a:extLst>
              <a:ext uri="{FF2B5EF4-FFF2-40B4-BE49-F238E27FC236}">
                <a16:creationId xmlns:a16="http://schemas.microsoft.com/office/drawing/2014/main" id="{4CD1268A-86CC-40C7-9820-E86E5B694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972" y="2479891"/>
            <a:ext cx="2117319" cy="1639411"/>
          </a:xfrm>
          <a:prstGeom prst="rect">
            <a:avLst/>
          </a:prstGeom>
        </p:spPr>
      </p:pic>
    </p:spTree>
    <p:extLst>
      <p:ext uri="{BB962C8B-B14F-4D97-AF65-F5344CB8AC3E}">
        <p14:creationId xmlns:p14="http://schemas.microsoft.com/office/powerpoint/2010/main" val="38014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A2F5AA-ED0B-4D4B-8DB3-35B62E297A76}"/>
              </a:ext>
            </a:extLst>
          </p:cNvPr>
          <p:cNvSpPr>
            <a:spLocks noGrp="1"/>
          </p:cNvSpPr>
          <p:nvPr>
            <p:ph type="title"/>
          </p:nvPr>
        </p:nvSpPr>
        <p:spPr/>
        <p:txBody>
          <a:bodyPr/>
          <a:lstStyle/>
          <a:p>
            <a:r>
              <a:rPr lang="zh-TW" altLang="en-US" dirty="0"/>
              <a:t>補充</a:t>
            </a:r>
            <a:r>
              <a:rPr lang="en-US" altLang="zh-TW" dirty="0"/>
              <a:t>-rotation expression-RPY</a:t>
            </a:r>
            <a:endParaRPr lang="zh-TW" altLang="en-US" dirty="0"/>
          </a:p>
        </p:txBody>
      </p:sp>
      <p:sp>
        <p:nvSpPr>
          <p:cNvPr id="3" name="內容版面配置區 2">
            <a:extLst>
              <a:ext uri="{FF2B5EF4-FFF2-40B4-BE49-F238E27FC236}">
                <a16:creationId xmlns:a16="http://schemas.microsoft.com/office/drawing/2014/main" id="{0A2E5BF2-7533-4FFD-A757-AFEC454B76D5}"/>
              </a:ext>
            </a:extLst>
          </p:cNvPr>
          <p:cNvSpPr>
            <a:spLocks noGrp="1"/>
          </p:cNvSpPr>
          <p:nvPr>
            <p:ph idx="1"/>
          </p:nvPr>
        </p:nvSpPr>
        <p:spPr>
          <a:xfrm>
            <a:off x="677333" y="1804737"/>
            <a:ext cx="8512965" cy="4733223"/>
          </a:xfrm>
        </p:spPr>
        <p:txBody>
          <a:bodyPr>
            <a:normAutofit/>
          </a:bodyPr>
          <a:lstStyle/>
          <a:p>
            <a:r>
              <a:rPr lang="en-US" altLang="zh-TW" dirty="0" err="1"/>
              <a:t>Eular</a:t>
            </a:r>
            <a:r>
              <a:rPr lang="en-US" altLang="zh-TW" dirty="0"/>
              <a:t> angle(</a:t>
            </a:r>
            <a:r>
              <a:rPr lang="zh-TW" altLang="en-US" dirty="0"/>
              <a:t>歐拉角</a:t>
            </a:r>
            <a:r>
              <a:rPr lang="en-US" altLang="zh-TW" dirty="0"/>
              <a:t>)</a:t>
            </a:r>
            <a:r>
              <a:rPr lang="zh-TW" altLang="en-US" dirty="0"/>
              <a:t>：</a:t>
            </a:r>
            <a:endParaRPr lang="en-US" altLang="zh-TW" dirty="0"/>
          </a:p>
          <a:p>
            <a:pPr lvl="1"/>
            <a:r>
              <a:rPr lang="zh-TW" altLang="en-US" dirty="0"/>
              <a:t>以 </a:t>
            </a:r>
            <a:r>
              <a:rPr lang="en-US" altLang="zh-TW" dirty="0"/>
              <a:t>X, Y, Z </a:t>
            </a:r>
            <a:r>
              <a:rPr lang="zh-TW" altLang="en-US" dirty="0"/>
              <a:t>軸所旋轉的角度來表示三維空間的旋轉，也就是 </a:t>
            </a:r>
            <a:r>
              <a:rPr lang="en-US" altLang="zh-TW" dirty="0"/>
              <a:t>Row, Pitch, Yaw </a:t>
            </a:r>
            <a:r>
              <a:rPr lang="zh-TW" altLang="en-US" dirty="0"/>
              <a:t>的角度</a:t>
            </a:r>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r>
              <a:rPr lang="zh-TW" altLang="en-US" dirty="0"/>
              <a:t>缺點：</a:t>
            </a:r>
            <a:endParaRPr lang="en-US" altLang="zh-TW" dirty="0"/>
          </a:p>
          <a:p>
            <a:pPr lvl="2"/>
            <a:r>
              <a:rPr lang="zh-TW" altLang="en-US" dirty="0"/>
              <a:t>對人類直觀，對機器計算複雜</a:t>
            </a:r>
            <a:endParaRPr lang="en-US" altLang="zh-TW" dirty="0"/>
          </a:p>
          <a:p>
            <a:pPr lvl="2"/>
            <a:r>
              <a:rPr lang="en-US" altLang="zh-TW" dirty="0" err="1">
                <a:hlinkClick r:id="rId3"/>
              </a:rPr>
              <a:t>Gimbol</a:t>
            </a:r>
            <a:r>
              <a:rPr lang="en-US" altLang="zh-TW" dirty="0">
                <a:hlinkClick r:id="rId3"/>
              </a:rPr>
              <a:t> lock</a:t>
            </a:r>
            <a:r>
              <a:rPr lang="zh-TW" altLang="en-US" dirty="0"/>
              <a:t> </a:t>
            </a:r>
            <a:r>
              <a:rPr lang="en-US" altLang="zh-TW" dirty="0"/>
              <a:t>-&gt; </a:t>
            </a:r>
            <a:r>
              <a:rPr lang="zh-TW" altLang="en-US" dirty="0"/>
              <a:t>動畫會出問題</a:t>
            </a:r>
          </a:p>
        </p:txBody>
      </p:sp>
      <p:sp>
        <p:nvSpPr>
          <p:cNvPr id="4" name="內容版面配置區 2">
            <a:extLst>
              <a:ext uri="{FF2B5EF4-FFF2-40B4-BE49-F238E27FC236}">
                <a16:creationId xmlns:a16="http://schemas.microsoft.com/office/drawing/2014/main" id="{3D563EF9-EC8C-4642-9DF0-25C7EFF29E8A}"/>
              </a:ext>
            </a:extLst>
          </p:cNvPr>
          <p:cNvSpPr txBox="1">
            <a:spLocks/>
          </p:cNvSpPr>
          <p:nvPr/>
        </p:nvSpPr>
        <p:spPr>
          <a:xfrm>
            <a:off x="5113118" y="2160589"/>
            <a:ext cx="41608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zh-TW" altLang="en-US" dirty="0"/>
          </a:p>
        </p:txBody>
      </p:sp>
      <p:pic>
        <p:nvPicPr>
          <p:cNvPr id="6" name="圖片 5">
            <a:extLst>
              <a:ext uri="{FF2B5EF4-FFF2-40B4-BE49-F238E27FC236}">
                <a16:creationId xmlns:a16="http://schemas.microsoft.com/office/drawing/2014/main" id="{2C1F7C48-111E-4B7D-BF91-74DCB442E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71" y="2780441"/>
            <a:ext cx="5418667" cy="1932658"/>
          </a:xfrm>
          <a:prstGeom prst="rect">
            <a:avLst/>
          </a:prstGeom>
        </p:spPr>
      </p:pic>
      <p:pic>
        <p:nvPicPr>
          <p:cNvPr id="8" name="圖片 7">
            <a:extLst>
              <a:ext uri="{FF2B5EF4-FFF2-40B4-BE49-F238E27FC236}">
                <a16:creationId xmlns:a16="http://schemas.microsoft.com/office/drawing/2014/main" id="{B9E1DF62-6CFB-41C8-A291-9CF823AA13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0" y="1930400"/>
            <a:ext cx="10000113" cy="5049562"/>
          </a:xfrm>
          <a:prstGeom prst="rect">
            <a:avLst/>
          </a:prstGeom>
        </p:spPr>
      </p:pic>
    </p:spTree>
    <p:extLst>
      <p:ext uri="{BB962C8B-B14F-4D97-AF65-F5344CB8AC3E}">
        <p14:creationId xmlns:p14="http://schemas.microsoft.com/office/powerpoint/2010/main" val="15305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95833E-6 2.96296E-6 L -0.91003 -0.09838 " pathEditMode="relative" rAng="0" ptsTypes="AA">
                                      <p:cBhvr>
                                        <p:cTn id="6" dur="20" fill="hold"/>
                                        <p:tgtEl>
                                          <p:spTgt spid="8"/>
                                        </p:tgtEl>
                                        <p:attrNameLst>
                                          <p:attrName>ppt_x</p:attrName>
                                          <p:attrName>ppt_y</p:attrName>
                                        </p:attrNameLst>
                                      </p:cBhvr>
                                      <p:rCtr x="-45508" y="-4931"/>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A2F5AA-ED0B-4D4B-8DB3-35B62E297A76}"/>
              </a:ext>
            </a:extLst>
          </p:cNvPr>
          <p:cNvSpPr>
            <a:spLocks noGrp="1"/>
          </p:cNvSpPr>
          <p:nvPr>
            <p:ph type="title"/>
          </p:nvPr>
        </p:nvSpPr>
        <p:spPr/>
        <p:txBody>
          <a:bodyPr/>
          <a:lstStyle/>
          <a:p>
            <a:r>
              <a:rPr lang="zh-TW" altLang="en-US" dirty="0"/>
              <a:t>補充</a:t>
            </a:r>
            <a:r>
              <a:rPr lang="en-US" altLang="zh-TW" dirty="0"/>
              <a:t>-rotation expression-Quaternion</a:t>
            </a:r>
            <a:endParaRPr lang="zh-TW" altLang="en-US" dirty="0"/>
          </a:p>
        </p:txBody>
      </p:sp>
      <p:sp>
        <p:nvSpPr>
          <p:cNvPr id="3" name="內容版面配置區 2">
            <a:extLst>
              <a:ext uri="{FF2B5EF4-FFF2-40B4-BE49-F238E27FC236}">
                <a16:creationId xmlns:a16="http://schemas.microsoft.com/office/drawing/2014/main" id="{0A2E5BF2-7533-4FFD-A757-AFEC454B76D5}"/>
              </a:ext>
            </a:extLst>
          </p:cNvPr>
          <p:cNvSpPr>
            <a:spLocks noGrp="1"/>
          </p:cNvSpPr>
          <p:nvPr>
            <p:ph idx="1"/>
          </p:nvPr>
        </p:nvSpPr>
        <p:spPr>
          <a:xfrm>
            <a:off x="677333" y="1804737"/>
            <a:ext cx="8512965" cy="4733223"/>
          </a:xfrm>
        </p:spPr>
        <p:txBody>
          <a:bodyPr>
            <a:normAutofit/>
          </a:bodyPr>
          <a:lstStyle/>
          <a:p>
            <a:r>
              <a:rPr lang="en-US" altLang="zh-TW" sz="2000" dirty="0"/>
              <a:t>Quaternion</a:t>
            </a:r>
          </a:p>
          <a:p>
            <a:pPr lvl="1"/>
            <a:r>
              <a:rPr lang="zh-TW" altLang="en-US" sz="1800" dirty="0"/>
              <a:t>以</a:t>
            </a:r>
            <a:r>
              <a:rPr lang="en-US" altLang="zh-TW" sz="1800" dirty="0"/>
              <a:t>(</a:t>
            </a:r>
            <a:r>
              <a:rPr lang="en-US" altLang="zh-TW" sz="1800" dirty="0" err="1"/>
              <a:t>x,y,z,w</a:t>
            </a:r>
            <a:r>
              <a:rPr lang="en-US" altLang="zh-TW" sz="1800" dirty="0"/>
              <a:t>)</a:t>
            </a:r>
            <a:r>
              <a:rPr lang="zh-TW" altLang="en-US" sz="1800" dirty="0"/>
              <a:t>表示繞軸</a:t>
            </a:r>
            <a:r>
              <a:rPr lang="en-US" altLang="zh-TW" sz="1800" dirty="0"/>
              <a:t>(x0,y0,z0)</a:t>
            </a:r>
            <a:r>
              <a:rPr lang="zh-TW" altLang="en-US" sz="1800" dirty="0"/>
              <a:t>轉 </a:t>
            </a:r>
            <a:r>
              <a:rPr lang="el-GR" altLang="zh-TW" sz="1800" dirty="0"/>
              <a:t>θ</a:t>
            </a:r>
            <a:r>
              <a:rPr lang="en-US" altLang="zh-TW" sz="1800" dirty="0"/>
              <a:t> </a:t>
            </a:r>
            <a:r>
              <a:rPr lang="zh-TW" altLang="en-US" sz="1800" dirty="0"/>
              <a:t>度角</a:t>
            </a:r>
            <a:endParaRPr lang="en-US" altLang="zh-TW" sz="1800" dirty="0"/>
          </a:p>
          <a:p>
            <a:pPr marL="457200" lvl="1" indent="0">
              <a:buNone/>
            </a:pPr>
            <a:r>
              <a:rPr lang="zh-TW" altLang="en-US" sz="1800" dirty="0"/>
              <a:t>    則</a:t>
            </a:r>
            <a:r>
              <a:rPr lang="en-US" altLang="zh-TW" sz="1800" dirty="0"/>
              <a:t>(</a:t>
            </a:r>
            <a:r>
              <a:rPr lang="en-US" altLang="zh-TW" sz="1800" dirty="0" err="1"/>
              <a:t>x,y,z,w</a:t>
            </a:r>
            <a:r>
              <a:rPr lang="en-US" altLang="zh-TW" sz="1800" dirty="0"/>
              <a:t>) = (</a:t>
            </a:r>
            <a:r>
              <a:rPr lang="es-ES" altLang="zh-TW" sz="1800" dirty="0"/>
              <a:t>x0*sin(θ/2), y0*sin(θ/2), z0*sin(θ/2), cos(θ/2))</a:t>
            </a:r>
            <a:endParaRPr lang="en-US" altLang="zh-TW" sz="1800" dirty="0"/>
          </a:p>
          <a:p>
            <a:pPr lvl="1"/>
            <a:endParaRPr lang="en-US" altLang="zh-TW" sz="1800" dirty="0"/>
          </a:p>
          <a:p>
            <a:pPr lvl="1"/>
            <a:endParaRPr lang="en-US" altLang="zh-TW" sz="1800" dirty="0"/>
          </a:p>
          <a:p>
            <a:pPr lvl="1"/>
            <a:endParaRPr lang="en-US" altLang="zh-TW" sz="1800" dirty="0"/>
          </a:p>
          <a:p>
            <a:pPr lvl="1"/>
            <a:r>
              <a:rPr lang="zh-TW" altLang="en-US" sz="1800" dirty="0"/>
              <a:t>對人類較不直觀</a:t>
            </a:r>
            <a:endParaRPr lang="en-US" altLang="zh-TW" sz="1800" dirty="0"/>
          </a:p>
          <a:p>
            <a:pPr lvl="1"/>
            <a:r>
              <a:rPr lang="zh-TW" altLang="en-US" sz="1800" dirty="0"/>
              <a:t>但機器計算較直觀</a:t>
            </a:r>
            <a:endParaRPr lang="en-US" altLang="zh-TW" sz="1800" dirty="0"/>
          </a:p>
          <a:p>
            <a:pPr lvl="1"/>
            <a:r>
              <a:rPr lang="zh-TW" altLang="en-US" sz="1800" dirty="0"/>
              <a:t>不會出現</a:t>
            </a:r>
            <a:r>
              <a:rPr lang="en-US" altLang="zh-TW" sz="1800" dirty="0" err="1"/>
              <a:t>Gimbol</a:t>
            </a:r>
            <a:r>
              <a:rPr lang="en-US" altLang="zh-TW" sz="1800" dirty="0"/>
              <a:t> lock</a:t>
            </a:r>
            <a:r>
              <a:rPr lang="zh-TW" altLang="en-US" sz="1800" dirty="0"/>
              <a:t> </a:t>
            </a:r>
            <a:endParaRPr lang="en-US" altLang="zh-TW" sz="1800" dirty="0"/>
          </a:p>
          <a:p>
            <a:pPr lvl="2"/>
            <a:r>
              <a:rPr lang="zh-TW" altLang="en-US" sz="1600" dirty="0"/>
              <a:t>動畫表現不會有問題</a:t>
            </a:r>
            <a:endParaRPr lang="en-US" altLang="zh-TW" sz="1600" dirty="0"/>
          </a:p>
          <a:p>
            <a:pPr lvl="1"/>
            <a:r>
              <a:rPr lang="zh-TW" altLang="en-US" sz="1800" dirty="0">
                <a:hlinkClick r:id="rId3"/>
              </a:rPr>
              <a:t>動手玩</a:t>
            </a:r>
            <a:endParaRPr lang="en-US" altLang="zh-TW" sz="1800" dirty="0"/>
          </a:p>
        </p:txBody>
      </p:sp>
      <p:sp>
        <p:nvSpPr>
          <p:cNvPr id="4" name="內容版面配置區 2">
            <a:extLst>
              <a:ext uri="{FF2B5EF4-FFF2-40B4-BE49-F238E27FC236}">
                <a16:creationId xmlns:a16="http://schemas.microsoft.com/office/drawing/2014/main" id="{3D563EF9-EC8C-4642-9DF0-25C7EFF29E8A}"/>
              </a:ext>
            </a:extLst>
          </p:cNvPr>
          <p:cNvSpPr txBox="1">
            <a:spLocks/>
          </p:cNvSpPr>
          <p:nvPr/>
        </p:nvSpPr>
        <p:spPr>
          <a:xfrm>
            <a:off x="5113118" y="2160589"/>
            <a:ext cx="4160884"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zh-TW" altLang="en-US" dirty="0"/>
          </a:p>
        </p:txBody>
      </p:sp>
      <p:pic>
        <p:nvPicPr>
          <p:cNvPr id="7" name="圖片 6">
            <a:extLst>
              <a:ext uri="{FF2B5EF4-FFF2-40B4-BE49-F238E27FC236}">
                <a16:creationId xmlns:a16="http://schemas.microsoft.com/office/drawing/2014/main" id="{E6A422AF-4BB9-4E99-94BF-6BCF7F877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506" y="3274528"/>
            <a:ext cx="3684183" cy="3493621"/>
          </a:xfrm>
          <a:prstGeom prst="rect">
            <a:avLst/>
          </a:prstGeom>
        </p:spPr>
      </p:pic>
    </p:spTree>
    <p:extLst>
      <p:ext uri="{BB962C8B-B14F-4D97-AF65-F5344CB8AC3E}">
        <p14:creationId xmlns:p14="http://schemas.microsoft.com/office/powerpoint/2010/main" val="3969030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BDA93B-611E-40DF-9971-62FC0EDB497D}"/>
              </a:ext>
            </a:extLst>
          </p:cNvPr>
          <p:cNvSpPr>
            <a:spLocks noGrp="1"/>
          </p:cNvSpPr>
          <p:nvPr>
            <p:ph type="title"/>
          </p:nvPr>
        </p:nvSpPr>
        <p:spPr>
          <a:xfrm>
            <a:off x="677334" y="560322"/>
            <a:ext cx="8596668" cy="1320800"/>
          </a:xfrm>
        </p:spPr>
        <p:txBody>
          <a:bodyPr/>
          <a:lstStyle/>
          <a:p>
            <a:r>
              <a:rPr lang="en-US" altLang="zh-TW" dirty="0"/>
              <a:t>Setup transform-turtle1</a:t>
            </a:r>
            <a:endParaRPr lang="zh-TW" altLang="en-US" dirty="0"/>
          </a:p>
        </p:txBody>
      </p:sp>
      <p:pic>
        <p:nvPicPr>
          <p:cNvPr id="7" name="圖片 6">
            <a:extLst>
              <a:ext uri="{FF2B5EF4-FFF2-40B4-BE49-F238E27FC236}">
                <a16:creationId xmlns:a16="http://schemas.microsoft.com/office/drawing/2014/main" id="{AC435766-8355-4967-B195-90678746F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1596" y="1177671"/>
            <a:ext cx="7827438" cy="2681222"/>
          </a:xfrm>
          <a:prstGeom prst="rect">
            <a:avLst/>
          </a:prstGeom>
        </p:spPr>
      </p:pic>
      <p:pic>
        <p:nvPicPr>
          <p:cNvPr id="9" name="圖片 8">
            <a:extLst>
              <a:ext uri="{FF2B5EF4-FFF2-40B4-BE49-F238E27FC236}">
                <a16:creationId xmlns:a16="http://schemas.microsoft.com/office/drawing/2014/main" id="{643D59E8-773A-4CFE-B209-D11077232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144" y="3429000"/>
            <a:ext cx="5343715" cy="3276600"/>
          </a:xfrm>
          <a:prstGeom prst="rect">
            <a:avLst/>
          </a:prstGeom>
        </p:spPr>
      </p:pic>
      <p:pic>
        <p:nvPicPr>
          <p:cNvPr id="5" name="內容版面配置區 4">
            <a:extLst>
              <a:ext uri="{FF2B5EF4-FFF2-40B4-BE49-F238E27FC236}">
                <a16:creationId xmlns:a16="http://schemas.microsoft.com/office/drawing/2014/main" id="{DECF6D3B-D9AE-40E5-9AC2-E02C5E04246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77334" y="1491894"/>
            <a:ext cx="3996433" cy="4805784"/>
          </a:xfrm>
        </p:spPr>
      </p:pic>
      <p:pic>
        <p:nvPicPr>
          <p:cNvPr id="10" name="圖片 9">
            <a:extLst>
              <a:ext uri="{FF2B5EF4-FFF2-40B4-BE49-F238E27FC236}">
                <a16:creationId xmlns:a16="http://schemas.microsoft.com/office/drawing/2014/main" id="{A4FE680F-48B2-46BF-A4BC-CB5AF532D4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19034" y="4011761"/>
            <a:ext cx="5984447" cy="1915376"/>
          </a:xfrm>
          <a:prstGeom prst="rect">
            <a:avLst/>
          </a:prstGeom>
        </p:spPr>
      </p:pic>
      <p:pic>
        <p:nvPicPr>
          <p:cNvPr id="11" name="內容版面配置區 16">
            <a:extLst>
              <a:ext uri="{FF2B5EF4-FFF2-40B4-BE49-F238E27FC236}">
                <a16:creationId xmlns:a16="http://schemas.microsoft.com/office/drawing/2014/main" id="{3623869E-29BA-4B9D-9F02-23AB4FE2C4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30514" y="523241"/>
            <a:ext cx="9405902" cy="2851360"/>
          </a:xfrm>
          <a:prstGeom prst="rect">
            <a:avLst/>
          </a:prstGeom>
        </p:spPr>
      </p:pic>
    </p:spTree>
    <p:extLst>
      <p:ext uri="{BB962C8B-B14F-4D97-AF65-F5344CB8AC3E}">
        <p14:creationId xmlns:p14="http://schemas.microsoft.com/office/powerpoint/2010/main" val="1147558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F35F82-968D-4E7D-A2E2-7A4E8ABF39B6}"/>
              </a:ext>
            </a:extLst>
          </p:cNvPr>
          <p:cNvSpPr>
            <a:spLocks noGrp="1"/>
          </p:cNvSpPr>
          <p:nvPr>
            <p:ph type="title"/>
          </p:nvPr>
        </p:nvSpPr>
        <p:spPr/>
        <p:txBody>
          <a:bodyPr/>
          <a:lstStyle/>
          <a:p>
            <a:r>
              <a:rPr lang="en-US" altLang="zh-TW" dirty="0"/>
              <a:t>Setup transform-turtle2</a:t>
            </a:r>
            <a:endParaRPr lang="zh-TW" altLang="en-US" dirty="0"/>
          </a:p>
        </p:txBody>
      </p:sp>
      <p:pic>
        <p:nvPicPr>
          <p:cNvPr id="5" name="內容版面配置區 4">
            <a:extLst>
              <a:ext uri="{FF2B5EF4-FFF2-40B4-BE49-F238E27FC236}">
                <a16:creationId xmlns:a16="http://schemas.microsoft.com/office/drawing/2014/main" id="{F3255AB1-854C-4B90-B470-AEA3F78D1C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7680" y="1365864"/>
            <a:ext cx="7894320" cy="2696301"/>
          </a:xfrm>
        </p:spPr>
      </p:pic>
      <p:pic>
        <p:nvPicPr>
          <p:cNvPr id="7" name="圖片 6">
            <a:extLst>
              <a:ext uri="{FF2B5EF4-FFF2-40B4-BE49-F238E27FC236}">
                <a16:creationId xmlns:a16="http://schemas.microsoft.com/office/drawing/2014/main" id="{1C65049B-3A7C-4C32-B02F-B91276F15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0" y="4112077"/>
            <a:ext cx="6559974" cy="2745923"/>
          </a:xfrm>
          <a:prstGeom prst="rect">
            <a:avLst/>
          </a:prstGeom>
        </p:spPr>
      </p:pic>
      <p:pic>
        <p:nvPicPr>
          <p:cNvPr id="9" name="圖片 8">
            <a:extLst>
              <a:ext uri="{FF2B5EF4-FFF2-40B4-BE49-F238E27FC236}">
                <a16:creationId xmlns:a16="http://schemas.microsoft.com/office/drawing/2014/main" id="{C4300020-1970-4094-9BED-FD3FC7AC0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81" y="1365864"/>
            <a:ext cx="3620346" cy="4624463"/>
          </a:xfrm>
          <a:prstGeom prst="rect">
            <a:avLst/>
          </a:prstGeom>
        </p:spPr>
      </p:pic>
      <p:pic>
        <p:nvPicPr>
          <p:cNvPr id="11" name="圖片 10">
            <a:extLst>
              <a:ext uri="{FF2B5EF4-FFF2-40B4-BE49-F238E27FC236}">
                <a16:creationId xmlns:a16="http://schemas.microsoft.com/office/drawing/2014/main" id="{788FFC26-F25A-4FA4-BE5C-C5D8A163A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56253" y="3916425"/>
            <a:ext cx="7826418" cy="2941575"/>
          </a:xfrm>
          <a:prstGeom prst="rect">
            <a:avLst/>
          </a:prstGeom>
        </p:spPr>
      </p:pic>
    </p:spTree>
    <p:extLst>
      <p:ext uri="{BB962C8B-B14F-4D97-AF65-F5344CB8AC3E}">
        <p14:creationId xmlns:p14="http://schemas.microsoft.com/office/powerpoint/2010/main" val="272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E-6 3.33333E-6 L -0.66316 0.01551 " pathEditMode="relative" rAng="0" ptsTypes="AA">
                                      <p:cBhvr>
                                        <p:cTn id="6" dur="300" fill="hold"/>
                                        <p:tgtEl>
                                          <p:spTgt spid="11"/>
                                        </p:tgtEl>
                                        <p:attrNameLst>
                                          <p:attrName>ppt_x</p:attrName>
                                          <p:attrName>ppt_y</p:attrName>
                                        </p:attrNameLst>
                                      </p:cBhvr>
                                      <p:rCtr x="-33164" y="764"/>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DE2F43-3078-4890-9751-F2FE74F26988}"/>
              </a:ext>
            </a:extLst>
          </p:cNvPr>
          <p:cNvSpPr>
            <a:spLocks noGrp="1"/>
          </p:cNvSpPr>
          <p:nvPr>
            <p:ph type="title"/>
          </p:nvPr>
        </p:nvSpPr>
        <p:spPr/>
        <p:txBody>
          <a:bodyPr/>
          <a:lstStyle/>
          <a:p>
            <a:r>
              <a:rPr lang="en-US" altLang="zh-TW" dirty="0"/>
              <a:t>Setup transform-turtle1_tail</a:t>
            </a:r>
            <a:endParaRPr lang="zh-TW" altLang="en-US" dirty="0"/>
          </a:p>
        </p:txBody>
      </p:sp>
      <p:pic>
        <p:nvPicPr>
          <p:cNvPr id="5" name="內容版面配置區 4">
            <a:extLst>
              <a:ext uri="{FF2B5EF4-FFF2-40B4-BE49-F238E27FC236}">
                <a16:creationId xmlns:a16="http://schemas.microsoft.com/office/drawing/2014/main" id="{354603D2-3D3C-483C-9E74-D3940A1B41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8424" y="3651275"/>
            <a:ext cx="6414185" cy="3217044"/>
          </a:xfrm>
        </p:spPr>
      </p:pic>
      <p:pic>
        <p:nvPicPr>
          <p:cNvPr id="7" name="圖片 6">
            <a:extLst>
              <a:ext uri="{FF2B5EF4-FFF2-40B4-BE49-F238E27FC236}">
                <a16:creationId xmlns:a16="http://schemas.microsoft.com/office/drawing/2014/main" id="{EBE75EED-51A3-476C-9122-C9531EE25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24" y="1266008"/>
            <a:ext cx="7536833" cy="2385267"/>
          </a:xfrm>
          <a:prstGeom prst="rect">
            <a:avLst/>
          </a:prstGeom>
        </p:spPr>
      </p:pic>
      <p:pic>
        <p:nvPicPr>
          <p:cNvPr id="9" name="圖片 8">
            <a:extLst>
              <a:ext uri="{FF2B5EF4-FFF2-40B4-BE49-F238E27FC236}">
                <a16:creationId xmlns:a16="http://schemas.microsoft.com/office/drawing/2014/main" id="{883D6D49-5FC8-4C20-B367-41F87FC74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95" y="1364009"/>
            <a:ext cx="3594894" cy="5186527"/>
          </a:xfrm>
          <a:prstGeom prst="rect">
            <a:avLst/>
          </a:prstGeom>
        </p:spPr>
      </p:pic>
    </p:spTree>
    <p:extLst>
      <p:ext uri="{BB962C8B-B14F-4D97-AF65-F5344CB8AC3E}">
        <p14:creationId xmlns:p14="http://schemas.microsoft.com/office/powerpoint/2010/main" val="910773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3504FE-5FC0-4B31-A19C-468CC9C342E9}"/>
              </a:ext>
            </a:extLst>
          </p:cNvPr>
          <p:cNvSpPr>
            <a:spLocks noGrp="1"/>
          </p:cNvSpPr>
          <p:nvPr>
            <p:ph type="title"/>
          </p:nvPr>
        </p:nvSpPr>
        <p:spPr/>
        <p:txBody>
          <a:bodyPr/>
          <a:lstStyle/>
          <a:p>
            <a:r>
              <a:rPr lang="en-US" altLang="zh-TW" dirty="0" err="1"/>
              <a:t>tf</a:t>
            </a:r>
            <a:r>
              <a:rPr lang="en-US" altLang="zh-TW" dirty="0"/>
              <a:t> tree structure</a:t>
            </a:r>
            <a:endParaRPr lang="zh-TW" altLang="en-US" dirty="0"/>
          </a:p>
        </p:txBody>
      </p:sp>
      <p:pic>
        <p:nvPicPr>
          <p:cNvPr id="6" name="內容版面配置區 5">
            <a:extLst>
              <a:ext uri="{FF2B5EF4-FFF2-40B4-BE49-F238E27FC236}">
                <a16:creationId xmlns:a16="http://schemas.microsoft.com/office/drawing/2014/main" id="{D9AD6FFD-07AE-42DE-B498-B62F89F1A76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18" t="10345"/>
          <a:stretch/>
        </p:blipFill>
        <p:spPr>
          <a:xfrm>
            <a:off x="677334" y="1270000"/>
            <a:ext cx="6748041" cy="5406517"/>
          </a:xfrm>
        </p:spPr>
      </p:pic>
      <p:pic>
        <p:nvPicPr>
          <p:cNvPr id="4" name="圖片 3">
            <a:extLst>
              <a:ext uri="{FF2B5EF4-FFF2-40B4-BE49-F238E27FC236}">
                <a16:creationId xmlns:a16="http://schemas.microsoft.com/office/drawing/2014/main" id="{5847E935-1453-4781-9E12-2AF2F010F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830" y="1453918"/>
            <a:ext cx="5871045" cy="2937850"/>
          </a:xfrm>
          <a:prstGeom prst="rect">
            <a:avLst/>
          </a:prstGeom>
          <a:ln>
            <a:solidFill>
              <a:schemeClr val="accent1"/>
            </a:solidFill>
          </a:ln>
        </p:spPr>
      </p:pic>
    </p:spTree>
    <p:extLst>
      <p:ext uri="{BB962C8B-B14F-4D97-AF65-F5344CB8AC3E}">
        <p14:creationId xmlns:p14="http://schemas.microsoft.com/office/powerpoint/2010/main" val="2239105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8D30D7C-B979-450B-8FDF-57F652EE7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286" y="1951183"/>
            <a:ext cx="6763082" cy="1585732"/>
          </a:xfrm>
          <a:prstGeom prst="rect">
            <a:avLst/>
          </a:prstGeom>
        </p:spPr>
      </p:pic>
      <p:pic>
        <p:nvPicPr>
          <p:cNvPr id="8" name="圖片 7">
            <a:extLst>
              <a:ext uri="{FF2B5EF4-FFF2-40B4-BE49-F238E27FC236}">
                <a16:creationId xmlns:a16="http://schemas.microsoft.com/office/drawing/2014/main" id="{7C6B6A5E-830C-46B0-84D1-3D288D827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251" y="4621691"/>
            <a:ext cx="6763082" cy="1585731"/>
          </a:xfrm>
          <a:prstGeom prst="rect">
            <a:avLst/>
          </a:prstGeom>
        </p:spPr>
      </p:pic>
      <p:sp>
        <p:nvSpPr>
          <p:cNvPr id="9" name="文字方塊 8">
            <a:extLst>
              <a:ext uri="{FF2B5EF4-FFF2-40B4-BE49-F238E27FC236}">
                <a16:creationId xmlns:a16="http://schemas.microsoft.com/office/drawing/2014/main" id="{53179488-3D18-4298-A5C0-3F9153FE3FBD}"/>
              </a:ext>
            </a:extLst>
          </p:cNvPr>
          <p:cNvSpPr txBox="1"/>
          <p:nvPr/>
        </p:nvSpPr>
        <p:spPr>
          <a:xfrm>
            <a:off x="5206286" y="1390947"/>
            <a:ext cx="3974037" cy="461665"/>
          </a:xfrm>
          <a:prstGeom prst="rect">
            <a:avLst/>
          </a:prstGeom>
          <a:noFill/>
        </p:spPr>
        <p:txBody>
          <a:bodyPr wrap="none" rtlCol="0">
            <a:spAutoFit/>
          </a:bodyPr>
          <a:lstStyle/>
          <a:p>
            <a:r>
              <a:rPr lang="en-US" altLang="zh-TW" sz="2400" dirty="0"/>
              <a:t>Transform (from t1 to t2)</a:t>
            </a:r>
            <a:r>
              <a:rPr lang="zh-TW" altLang="en-US" sz="2400" dirty="0"/>
              <a:t>：</a:t>
            </a:r>
          </a:p>
        </p:txBody>
      </p:sp>
      <p:sp>
        <p:nvSpPr>
          <p:cNvPr id="10" name="文字方塊 9">
            <a:extLst>
              <a:ext uri="{FF2B5EF4-FFF2-40B4-BE49-F238E27FC236}">
                <a16:creationId xmlns:a16="http://schemas.microsoft.com/office/drawing/2014/main" id="{688EDC10-1F05-417F-ADD9-58912FC34B06}"/>
              </a:ext>
            </a:extLst>
          </p:cNvPr>
          <p:cNvSpPr txBox="1"/>
          <p:nvPr/>
        </p:nvSpPr>
        <p:spPr>
          <a:xfrm>
            <a:off x="5275251" y="4077682"/>
            <a:ext cx="3974037" cy="461665"/>
          </a:xfrm>
          <a:prstGeom prst="rect">
            <a:avLst/>
          </a:prstGeom>
          <a:noFill/>
        </p:spPr>
        <p:txBody>
          <a:bodyPr wrap="none" rtlCol="0">
            <a:spAutoFit/>
          </a:bodyPr>
          <a:lstStyle/>
          <a:p>
            <a:r>
              <a:rPr lang="en-US" altLang="zh-TW" sz="2400" dirty="0"/>
              <a:t>Transform (from t2 to t1)</a:t>
            </a:r>
            <a:r>
              <a:rPr lang="zh-TW" altLang="en-US" sz="2400" dirty="0"/>
              <a:t>：</a:t>
            </a:r>
          </a:p>
        </p:txBody>
      </p:sp>
      <p:sp>
        <p:nvSpPr>
          <p:cNvPr id="12" name="標題 1">
            <a:extLst>
              <a:ext uri="{FF2B5EF4-FFF2-40B4-BE49-F238E27FC236}">
                <a16:creationId xmlns:a16="http://schemas.microsoft.com/office/drawing/2014/main" id="{8FB522CA-345E-404C-966A-8D04E6D73502}"/>
              </a:ext>
            </a:extLst>
          </p:cNvPr>
          <p:cNvSpPr>
            <a:spLocks noGrp="1"/>
          </p:cNvSpPr>
          <p:nvPr>
            <p:ph type="title"/>
          </p:nvPr>
        </p:nvSpPr>
        <p:spPr>
          <a:xfrm>
            <a:off x="867556" y="548039"/>
            <a:ext cx="8596668" cy="1320800"/>
          </a:xfrm>
        </p:spPr>
        <p:txBody>
          <a:bodyPr/>
          <a:lstStyle/>
          <a:p>
            <a:r>
              <a:rPr lang="en-US" altLang="zh-TW" dirty="0"/>
              <a:t>Example - lookup transform</a:t>
            </a:r>
            <a:endParaRPr lang="zh-TW" altLang="en-US" dirty="0"/>
          </a:p>
        </p:txBody>
      </p:sp>
      <p:pic>
        <p:nvPicPr>
          <p:cNvPr id="18" name="圖片 17">
            <a:extLst>
              <a:ext uri="{FF2B5EF4-FFF2-40B4-BE49-F238E27FC236}">
                <a16:creationId xmlns:a16="http://schemas.microsoft.com/office/drawing/2014/main" id="{2E9EB526-5783-4E47-A444-7CF244AB757F}"/>
              </a:ext>
            </a:extLst>
          </p:cNvPr>
          <p:cNvPicPr>
            <a:picLocks noChangeAspect="1"/>
          </p:cNvPicPr>
          <p:nvPr/>
        </p:nvPicPr>
        <p:blipFill rotWithShape="1">
          <a:blip r:embed="rId4">
            <a:extLst>
              <a:ext uri="{28A0092B-C50C-407E-A947-70E740481C1C}">
                <a14:useLocalDpi xmlns:a14="http://schemas.microsoft.com/office/drawing/2010/main" val="0"/>
              </a:ext>
            </a:extLst>
          </a:blip>
          <a:srcRect t="6927" r="12531"/>
          <a:stretch/>
        </p:blipFill>
        <p:spPr>
          <a:xfrm>
            <a:off x="867556" y="1517100"/>
            <a:ext cx="3974038" cy="5121163"/>
          </a:xfrm>
          <a:prstGeom prst="rect">
            <a:avLst/>
          </a:prstGeom>
        </p:spPr>
      </p:pic>
      <p:pic>
        <p:nvPicPr>
          <p:cNvPr id="20" name="圖片 19">
            <a:extLst>
              <a:ext uri="{FF2B5EF4-FFF2-40B4-BE49-F238E27FC236}">
                <a16:creationId xmlns:a16="http://schemas.microsoft.com/office/drawing/2014/main" id="{43F067CF-B606-4DE5-9FC4-C3B6E22E1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286" y="1519495"/>
            <a:ext cx="6916749" cy="3132113"/>
          </a:xfrm>
          <a:prstGeom prst="rect">
            <a:avLst/>
          </a:prstGeom>
        </p:spPr>
      </p:pic>
    </p:spTree>
    <p:extLst>
      <p:ext uri="{BB962C8B-B14F-4D97-AF65-F5344CB8AC3E}">
        <p14:creationId xmlns:p14="http://schemas.microsoft.com/office/powerpoint/2010/main" val="297886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E0EF96-FB73-43A2-BA54-0BFE173FF4D7}"/>
              </a:ext>
            </a:extLst>
          </p:cNvPr>
          <p:cNvSpPr>
            <a:spLocks noGrp="1"/>
          </p:cNvSpPr>
          <p:nvPr>
            <p:ph type="title"/>
          </p:nvPr>
        </p:nvSpPr>
        <p:spPr/>
        <p:txBody>
          <a:bodyPr/>
          <a:lstStyle/>
          <a:p>
            <a:endParaRPr lang="zh-TW" altLang="en-US" dirty="0"/>
          </a:p>
        </p:txBody>
      </p:sp>
      <p:pic>
        <p:nvPicPr>
          <p:cNvPr id="5" name="內容版面配置區 4">
            <a:extLst>
              <a:ext uri="{FF2B5EF4-FFF2-40B4-BE49-F238E27FC236}">
                <a16:creationId xmlns:a16="http://schemas.microsoft.com/office/drawing/2014/main" id="{3B62576C-D209-424A-95AF-5CD724F424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83" y="2467561"/>
            <a:ext cx="9727161" cy="2058140"/>
          </a:xfrm>
        </p:spPr>
      </p:pic>
    </p:spTree>
    <p:extLst>
      <p:ext uri="{BB962C8B-B14F-4D97-AF65-F5344CB8AC3E}">
        <p14:creationId xmlns:p14="http://schemas.microsoft.com/office/powerpoint/2010/main" val="2706618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a:xfrm>
            <a:off x="714869" y="2160589"/>
            <a:ext cx="8596668" cy="3880773"/>
          </a:xfrm>
        </p:spPr>
        <p:txBody>
          <a:bodyPr>
            <a:normAutofit/>
          </a:bodyPr>
          <a:lstStyle/>
          <a:p>
            <a:r>
              <a:rPr lang="en-US" altLang="zh-TW" sz="2000" dirty="0"/>
              <a:t>ROS</a:t>
            </a:r>
            <a:r>
              <a:rPr lang="zh-TW" altLang="en-US" sz="2000" dirty="0"/>
              <a:t> </a:t>
            </a:r>
            <a:r>
              <a:rPr lang="en-US" altLang="zh-TW" sz="2000" dirty="0"/>
              <a:t>basic concept</a:t>
            </a:r>
          </a:p>
          <a:p>
            <a:r>
              <a:rPr lang="en-US" altLang="zh-TW" sz="2000" dirty="0"/>
              <a:t>ROS </a:t>
            </a:r>
            <a:r>
              <a:rPr lang="en-US" altLang="zh-TW" sz="2000" dirty="0" err="1"/>
              <a:t>tf</a:t>
            </a:r>
            <a:r>
              <a:rPr lang="en-US" altLang="zh-TW" sz="2000" dirty="0"/>
              <a:t> concept</a:t>
            </a:r>
          </a:p>
          <a:p>
            <a:r>
              <a:rPr lang="en-US" altLang="zh-TW" sz="2000" dirty="0"/>
              <a:t>Turtlebot3</a:t>
            </a:r>
            <a:endParaRPr lang="zh-TW" altLang="en-US" sz="2000" dirty="0"/>
          </a:p>
        </p:txBody>
      </p:sp>
    </p:spTree>
    <p:extLst>
      <p:ext uri="{BB962C8B-B14F-4D97-AF65-F5344CB8AC3E}">
        <p14:creationId xmlns:p14="http://schemas.microsoft.com/office/powerpoint/2010/main" val="547719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A6B20D-5ABA-44AD-9936-E5553F82E3F6}"/>
              </a:ext>
            </a:extLst>
          </p:cNvPr>
          <p:cNvSpPr>
            <a:spLocks noGrp="1"/>
          </p:cNvSpPr>
          <p:nvPr>
            <p:ph type="title"/>
          </p:nvPr>
        </p:nvSpPr>
        <p:spPr/>
        <p:txBody>
          <a:bodyPr/>
          <a:lstStyle/>
          <a:p>
            <a:r>
              <a:rPr lang="en-US" altLang="zh-TW" dirty="0"/>
              <a:t>Transform something between frames</a:t>
            </a:r>
            <a:br>
              <a:rPr lang="en-US" altLang="zh-TW" dirty="0"/>
            </a:br>
            <a:r>
              <a:rPr lang="en-US" altLang="zh-TW" dirty="0"/>
              <a:t>(</a:t>
            </a:r>
            <a:r>
              <a:rPr lang="zh-TW" altLang="en-US" dirty="0"/>
              <a:t>座標轉換</a:t>
            </a:r>
            <a:r>
              <a:rPr lang="en-US" altLang="zh-TW" dirty="0"/>
              <a:t>)</a:t>
            </a:r>
            <a:endParaRPr lang="zh-TW" altLang="en-US" dirty="0"/>
          </a:p>
        </p:txBody>
      </p:sp>
      <p:sp>
        <p:nvSpPr>
          <p:cNvPr id="3" name="內容版面配置區 2">
            <a:extLst>
              <a:ext uri="{FF2B5EF4-FFF2-40B4-BE49-F238E27FC236}">
                <a16:creationId xmlns:a16="http://schemas.microsoft.com/office/drawing/2014/main" id="{5148D8E4-41D1-4380-BE6E-6C64E058241C}"/>
              </a:ext>
            </a:extLst>
          </p:cNvPr>
          <p:cNvSpPr>
            <a:spLocks noGrp="1"/>
          </p:cNvSpPr>
          <p:nvPr>
            <p:ph idx="1"/>
          </p:nvPr>
        </p:nvSpPr>
        <p:spPr>
          <a:xfrm>
            <a:off x="677334" y="1923326"/>
            <a:ext cx="3396955" cy="4270436"/>
          </a:xfrm>
        </p:spPr>
        <p:txBody>
          <a:bodyPr>
            <a:normAutofit/>
          </a:bodyPr>
          <a:lstStyle/>
          <a:p>
            <a:r>
              <a:rPr lang="en-US" altLang="zh-TW" sz="2400" dirty="0"/>
              <a:t>Point </a:t>
            </a:r>
          </a:p>
          <a:p>
            <a:pPr lvl="1"/>
            <a:r>
              <a:rPr lang="en-US" altLang="zh-TW" sz="2000" dirty="0"/>
              <a:t>(</a:t>
            </a:r>
            <a:r>
              <a:rPr lang="en-US" altLang="zh-TW" sz="2000" dirty="0" err="1"/>
              <a:t>x,y,z</a:t>
            </a:r>
            <a:r>
              <a:rPr lang="en-US" altLang="zh-TW" sz="2000" dirty="0"/>
              <a:t>)</a:t>
            </a:r>
            <a:endParaRPr lang="en-US" altLang="zh-TW" sz="2400" dirty="0"/>
          </a:p>
          <a:p>
            <a:endParaRPr lang="en-US" altLang="zh-TW" sz="2400" dirty="0"/>
          </a:p>
          <a:p>
            <a:r>
              <a:rPr lang="en-US" altLang="zh-TW" sz="2400" dirty="0"/>
              <a:t>Vector </a:t>
            </a:r>
          </a:p>
          <a:p>
            <a:pPr lvl="1"/>
            <a:r>
              <a:rPr lang="en-US" altLang="zh-TW" sz="2000" dirty="0"/>
              <a:t>(</a:t>
            </a:r>
            <a:r>
              <a:rPr lang="en-US" altLang="zh-TW" sz="2000" dirty="0" err="1"/>
              <a:t>x,y,z</a:t>
            </a:r>
            <a:r>
              <a:rPr lang="en-US" altLang="zh-TW" sz="2000" dirty="0"/>
              <a:t>)</a:t>
            </a:r>
          </a:p>
          <a:p>
            <a:endParaRPr lang="en-US" altLang="zh-TW" sz="2400" dirty="0"/>
          </a:p>
          <a:p>
            <a:r>
              <a:rPr lang="en-US" altLang="zh-TW" sz="2400" dirty="0"/>
              <a:t>Quaternion</a:t>
            </a:r>
          </a:p>
          <a:p>
            <a:pPr lvl="1"/>
            <a:r>
              <a:rPr lang="en-US" altLang="zh-TW" sz="2000" dirty="0"/>
              <a:t>(</a:t>
            </a:r>
            <a:r>
              <a:rPr lang="en-US" altLang="zh-TW" sz="2000" dirty="0" err="1"/>
              <a:t>x,y,z,w</a:t>
            </a:r>
            <a:r>
              <a:rPr lang="en-US" altLang="zh-TW" sz="2000" dirty="0"/>
              <a:t>)</a:t>
            </a:r>
          </a:p>
          <a:p>
            <a:endParaRPr lang="en-US" altLang="zh-TW" sz="2400" dirty="0"/>
          </a:p>
        </p:txBody>
      </p:sp>
      <p:sp>
        <p:nvSpPr>
          <p:cNvPr id="5" name="內容版面配置區 2">
            <a:extLst>
              <a:ext uri="{FF2B5EF4-FFF2-40B4-BE49-F238E27FC236}">
                <a16:creationId xmlns:a16="http://schemas.microsoft.com/office/drawing/2014/main" id="{DEE7AF76-4CD1-4D64-92BF-C041C02B0F95}"/>
              </a:ext>
            </a:extLst>
          </p:cNvPr>
          <p:cNvSpPr txBox="1">
            <a:spLocks/>
          </p:cNvSpPr>
          <p:nvPr/>
        </p:nvSpPr>
        <p:spPr>
          <a:xfrm>
            <a:off x="4074289" y="1923326"/>
            <a:ext cx="3535551" cy="42704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TW" sz="2400" dirty="0"/>
              <a:t>Pose </a:t>
            </a:r>
          </a:p>
          <a:p>
            <a:pPr lvl="1"/>
            <a:r>
              <a:rPr lang="en-US" altLang="zh-TW" sz="2000" dirty="0"/>
              <a:t>Point </a:t>
            </a:r>
            <a:r>
              <a:rPr lang="zh-TW" altLang="en-US" sz="2000" dirty="0"/>
              <a:t>＆</a:t>
            </a:r>
            <a:r>
              <a:rPr lang="en-US" altLang="zh-TW" sz="2000" dirty="0"/>
              <a:t> Quaternion</a:t>
            </a:r>
          </a:p>
          <a:p>
            <a:endParaRPr lang="en-US" altLang="zh-TW" sz="2400" dirty="0"/>
          </a:p>
          <a:p>
            <a:r>
              <a:rPr lang="en-US" altLang="zh-TW" sz="2400" dirty="0"/>
              <a:t>Transform</a:t>
            </a:r>
          </a:p>
          <a:p>
            <a:pPr lvl="1"/>
            <a:r>
              <a:rPr lang="en-US" altLang="zh-TW" sz="2000" dirty="0"/>
              <a:t>Vector </a:t>
            </a:r>
            <a:r>
              <a:rPr lang="zh-TW" altLang="en-US" sz="2000" dirty="0"/>
              <a:t>＆</a:t>
            </a:r>
            <a:r>
              <a:rPr lang="en-US" altLang="zh-TW" sz="2000" dirty="0"/>
              <a:t> Quaternion</a:t>
            </a:r>
          </a:p>
        </p:txBody>
      </p:sp>
    </p:spTree>
    <p:extLst>
      <p:ext uri="{BB962C8B-B14F-4D97-AF65-F5344CB8AC3E}">
        <p14:creationId xmlns:p14="http://schemas.microsoft.com/office/powerpoint/2010/main" val="3198812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65976-231C-404D-96CD-D224AEE7CF00}"/>
              </a:ext>
            </a:extLst>
          </p:cNvPr>
          <p:cNvSpPr>
            <a:spLocks noGrp="1"/>
          </p:cNvSpPr>
          <p:nvPr>
            <p:ph type="title"/>
          </p:nvPr>
        </p:nvSpPr>
        <p:spPr>
          <a:xfrm>
            <a:off x="677334" y="609600"/>
            <a:ext cx="8596668" cy="1320800"/>
          </a:xfrm>
        </p:spPr>
        <p:txBody>
          <a:bodyPr/>
          <a:lstStyle/>
          <a:p>
            <a:r>
              <a:rPr lang="en-US" altLang="zh-TW" dirty="0"/>
              <a:t>Example-transform </a:t>
            </a:r>
            <a:r>
              <a:rPr lang="en-US" altLang="zh-TW" b="1" dirty="0"/>
              <a:t>point</a:t>
            </a:r>
            <a:r>
              <a:rPr lang="en-US" altLang="zh-TW" dirty="0"/>
              <a:t> between frames</a:t>
            </a:r>
            <a:endParaRPr lang="zh-TW" altLang="en-US" dirty="0"/>
          </a:p>
        </p:txBody>
      </p:sp>
      <p:pic>
        <p:nvPicPr>
          <p:cNvPr id="5" name="內容版面配置區 4">
            <a:extLst>
              <a:ext uri="{FF2B5EF4-FFF2-40B4-BE49-F238E27FC236}">
                <a16:creationId xmlns:a16="http://schemas.microsoft.com/office/drawing/2014/main" id="{251EE10B-1F51-40C9-96E0-BB92C1EF2E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458028"/>
            <a:ext cx="8540212" cy="2998226"/>
          </a:xfrm>
        </p:spPr>
      </p:pic>
      <p:sp>
        <p:nvSpPr>
          <p:cNvPr id="8" name="矩形 7">
            <a:extLst>
              <a:ext uri="{FF2B5EF4-FFF2-40B4-BE49-F238E27FC236}">
                <a16:creationId xmlns:a16="http://schemas.microsoft.com/office/drawing/2014/main" id="{5B9C8C42-83F9-4B78-9A56-9B1AED6CB2F5}"/>
              </a:ext>
            </a:extLst>
          </p:cNvPr>
          <p:cNvSpPr/>
          <p:nvPr/>
        </p:nvSpPr>
        <p:spPr>
          <a:xfrm>
            <a:off x="1057153" y="4875190"/>
            <a:ext cx="6640011" cy="1569660"/>
          </a:xfrm>
          <a:prstGeom prst="rect">
            <a:avLst/>
          </a:prstGeom>
        </p:spPr>
        <p:txBody>
          <a:bodyPr wrap="square">
            <a:spAutoFit/>
          </a:bodyPr>
          <a:lstStyle/>
          <a:p>
            <a:r>
              <a:rPr lang="en-US" altLang="zh-TW" sz="2400" dirty="0"/>
              <a:t>[ INFO] [1564044247.389340190]: </a:t>
            </a:r>
          </a:p>
          <a:p>
            <a:r>
              <a:rPr lang="en-US" altLang="zh-TW" sz="2400" dirty="0"/>
              <a:t>  t1_tail: (-1.00, 0.00. 0.00) </a:t>
            </a:r>
          </a:p>
          <a:p>
            <a:r>
              <a:rPr lang="en-US" altLang="zh-TW" sz="2400" dirty="0"/>
              <a:t>  t2_vision: (-2.00, 1.00, 0.00) </a:t>
            </a:r>
          </a:p>
          <a:p>
            <a:r>
              <a:rPr lang="en-US" altLang="zh-TW" sz="2400" dirty="0"/>
              <a:t> 	 at time 1564044247.38</a:t>
            </a:r>
            <a:endParaRPr lang="zh-TW" altLang="en-US" sz="2400" dirty="0"/>
          </a:p>
        </p:txBody>
      </p:sp>
      <p:pic>
        <p:nvPicPr>
          <p:cNvPr id="4" name="圖片 3">
            <a:extLst>
              <a:ext uri="{FF2B5EF4-FFF2-40B4-BE49-F238E27FC236}">
                <a16:creationId xmlns:a16="http://schemas.microsoft.com/office/drawing/2014/main" id="{7B18763A-88FA-46BE-A51D-BC731892C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7546" y="1724628"/>
            <a:ext cx="2974454" cy="4230746"/>
          </a:xfrm>
          <a:prstGeom prst="rect">
            <a:avLst/>
          </a:prstGeom>
        </p:spPr>
      </p:pic>
    </p:spTree>
    <p:extLst>
      <p:ext uri="{BB962C8B-B14F-4D97-AF65-F5344CB8AC3E}">
        <p14:creationId xmlns:p14="http://schemas.microsoft.com/office/powerpoint/2010/main" val="3098018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65976-231C-404D-96CD-D224AEE7CF00}"/>
              </a:ext>
            </a:extLst>
          </p:cNvPr>
          <p:cNvSpPr>
            <a:spLocks noGrp="1"/>
          </p:cNvSpPr>
          <p:nvPr>
            <p:ph type="title"/>
          </p:nvPr>
        </p:nvSpPr>
        <p:spPr>
          <a:xfrm>
            <a:off x="677334" y="609600"/>
            <a:ext cx="9519962" cy="1320800"/>
          </a:xfrm>
        </p:spPr>
        <p:txBody>
          <a:bodyPr/>
          <a:lstStyle/>
          <a:p>
            <a:r>
              <a:rPr lang="en-US" altLang="zh-TW" dirty="0"/>
              <a:t>Example-transform </a:t>
            </a:r>
            <a:r>
              <a:rPr lang="en-US" altLang="zh-TW" b="1" dirty="0"/>
              <a:t>vector</a:t>
            </a:r>
            <a:r>
              <a:rPr lang="en-US" altLang="zh-TW" dirty="0"/>
              <a:t> between frames</a:t>
            </a:r>
            <a:endParaRPr lang="zh-TW" altLang="en-US" dirty="0"/>
          </a:p>
        </p:txBody>
      </p:sp>
      <p:sp>
        <p:nvSpPr>
          <p:cNvPr id="8" name="矩形 7">
            <a:extLst>
              <a:ext uri="{FF2B5EF4-FFF2-40B4-BE49-F238E27FC236}">
                <a16:creationId xmlns:a16="http://schemas.microsoft.com/office/drawing/2014/main" id="{5B9C8C42-83F9-4B78-9A56-9B1AED6CB2F5}"/>
              </a:ext>
            </a:extLst>
          </p:cNvPr>
          <p:cNvSpPr/>
          <p:nvPr/>
        </p:nvSpPr>
        <p:spPr>
          <a:xfrm>
            <a:off x="1057153" y="4875190"/>
            <a:ext cx="6640011" cy="1569660"/>
          </a:xfrm>
          <a:prstGeom prst="rect">
            <a:avLst/>
          </a:prstGeom>
        </p:spPr>
        <p:txBody>
          <a:bodyPr wrap="square">
            <a:spAutoFit/>
          </a:bodyPr>
          <a:lstStyle/>
          <a:p>
            <a:r>
              <a:rPr lang="en-US" altLang="zh-TW" sz="2400" dirty="0"/>
              <a:t>[ INFO] [1564044452.179217554]: </a:t>
            </a:r>
          </a:p>
          <a:p>
            <a:r>
              <a:rPr lang="en-US" altLang="zh-TW" sz="2400" dirty="0"/>
              <a:t>  t1_vector: (2.00, 0.00. 0.00) </a:t>
            </a:r>
          </a:p>
          <a:p>
            <a:r>
              <a:rPr lang="en-US" altLang="zh-TW" sz="2400" dirty="0"/>
              <a:t>  t2_vision: (0.00, -2.00, 0.00) </a:t>
            </a:r>
          </a:p>
          <a:p>
            <a:r>
              <a:rPr lang="en-US" altLang="zh-TW" sz="2400" dirty="0"/>
              <a:t>  	at time 1564044452.17</a:t>
            </a:r>
            <a:endParaRPr lang="zh-TW" altLang="en-US" sz="2400" dirty="0"/>
          </a:p>
        </p:txBody>
      </p:sp>
      <p:pic>
        <p:nvPicPr>
          <p:cNvPr id="9" name="內容版面配置區 8">
            <a:extLst>
              <a:ext uri="{FF2B5EF4-FFF2-40B4-BE49-F238E27FC236}">
                <a16:creationId xmlns:a16="http://schemas.microsoft.com/office/drawing/2014/main" id="{FBCB69BA-F63F-44A7-95E5-AB7BC58F82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9391" y="1458028"/>
            <a:ext cx="8891292" cy="3021375"/>
          </a:xfrm>
        </p:spPr>
      </p:pic>
      <p:pic>
        <p:nvPicPr>
          <p:cNvPr id="4" name="圖片 3">
            <a:extLst>
              <a:ext uri="{FF2B5EF4-FFF2-40B4-BE49-F238E27FC236}">
                <a16:creationId xmlns:a16="http://schemas.microsoft.com/office/drawing/2014/main" id="{5351951A-F8A5-4CB1-90D3-2FC03D3ED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94" y="1396076"/>
            <a:ext cx="3549574" cy="5048774"/>
          </a:xfrm>
          <a:prstGeom prst="rect">
            <a:avLst/>
          </a:prstGeom>
        </p:spPr>
      </p:pic>
    </p:spTree>
    <p:extLst>
      <p:ext uri="{BB962C8B-B14F-4D97-AF65-F5344CB8AC3E}">
        <p14:creationId xmlns:p14="http://schemas.microsoft.com/office/powerpoint/2010/main" val="3736446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65976-231C-404D-96CD-D224AEE7CF00}"/>
              </a:ext>
            </a:extLst>
          </p:cNvPr>
          <p:cNvSpPr>
            <a:spLocks noGrp="1"/>
          </p:cNvSpPr>
          <p:nvPr>
            <p:ph type="title"/>
          </p:nvPr>
        </p:nvSpPr>
        <p:spPr>
          <a:xfrm>
            <a:off x="677333" y="609600"/>
            <a:ext cx="10696019" cy="1320800"/>
          </a:xfrm>
        </p:spPr>
        <p:txBody>
          <a:bodyPr/>
          <a:lstStyle/>
          <a:p>
            <a:r>
              <a:rPr lang="en-US" altLang="zh-TW" dirty="0"/>
              <a:t>Example-transform </a:t>
            </a:r>
            <a:r>
              <a:rPr lang="en-US" altLang="zh-TW" b="1" dirty="0"/>
              <a:t>quaternion</a:t>
            </a:r>
            <a:r>
              <a:rPr lang="en-US" altLang="zh-TW" dirty="0"/>
              <a:t> between frames</a:t>
            </a:r>
            <a:endParaRPr lang="zh-TW" altLang="en-US" dirty="0"/>
          </a:p>
        </p:txBody>
      </p:sp>
      <p:sp>
        <p:nvSpPr>
          <p:cNvPr id="8" name="矩形 7">
            <a:extLst>
              <a:ext uri="{FF2B5EF4-FFF2-40B4-BE49-F238E27FC236}">
                <a16:creationId xmlns:a16="http://schemas.microsoft.com/office/drawing/2014/main" id="{5B9C8C42-83F9-4B78-9A56-9B1AED6CB2F5}"/>
              </a:ext>
            </a:extLst>
          </p:cNvPr>
          <p:cNvSpPr/>
          <p:nvPr/>
        </p:nvSpPr>
        <p:spPr>
          <a:xfrm>
            <a:off x="661941" y="4627147"/>
            <a:ext cx="7077704" cy="1938992"/>
          </a:xfrm>
          <a:prstGeom prst="rect">
            <a:avLst/>
          </a:prstGeom>
        </p:spPr>
        <p:txBody>
          <a:bodyPr wrap="square">
            <a:spAutoFit/>
          </a:bodyPr>
          <a:lstStyle/>
          <a:p>
            <a:r>
              <a:rPr lang="fr-FR" altLang="zh-TW" sz="2000" dirty="0"/>
              <a:t>Quaternion:</a:t>
            </a:r>
          </a:p>
          <a:p>
            <a:pPr lvl="1"/>
            <a:r>
              <a:rPr lang="fr-FR" altLang="zh-TW" sz="2000" dirty="0"/>
              <a:t>t1_vision: (0.00, 0.00, 0.50, 0.87) </a:t>
            </a:r>
          </a:p>
          <a:p>
            <a:pPr lvl="1"/>
            <a:r>
              <a:rPr lang="fr-FR" altLang="zh-TW" sz="2000" dirty="0"/>
              <a:t>t2_vision: (0.00, 0.00,-0.26, 0.97)</a:t>
            </a:r>
          </a:p>
          <a:p>
            <a:r>
              <a:rPr lang="fr-FR" altLang="zh-TW" sz="2000" dirty="0"/>
              <a:t>RPY:</a:t>
            </a:r>
          </a:p>
          <a:p>
            <a:pPr lvl="1"/>
            <a:r>
              <a:rPr lang="en-US" altLang="zh-TW" sz="2000" dirty="0"/>
              <a:t>t1_</a:t>
            </a:r>
            <a:r>
              <a:rPr lang="fr-FR" altLang="zh-TW" sz="2000" dirty="0"/>
              <a:t> vision </a:t>
            </a:r>
            <a:r>
              <a:rPr lang="en-US" altLang="zh-TW" sz="2000" dirty="0"/>
              <a:t>:(0.00, 0.00, 1.05) //+60 degree </a:t>
            </a:r>
          </a:p>
          <a:p>
            <a:pPr lvl="1"/>
            <a:r>
              <a:rPr lang="en-US" altLang="zh-TW" sz="2000" dirty="0"/>
              <a:t>t2_</a:t>
            </a:r>
            <a:r>
              <a:rPr lang="fr-FR" altLang="zh-TW" sz="2000" dirty="0"/>
              <a:t> vision </a:t>
            </a:r>
            <a:r>
              <a:rPr lang="fr-FR" altLang="zh-TW" sz="2000" dirty="0">
                <a:sym typeface="Wingdings" panose="05000000000000000000" pitchFamily="2" charset="2"/>
              </a:rPr>
              <a:t>:(</a:t>
            </a:r>
            <a:r>
              <a:rPr lang="en-US" altLang="zh-TW" sz="2000" dirty="0"/>
              <a:t>0.00, 0.00,-0.52)  //-30 degree</a:t>
            </a:r>
            <a:endParaRPr lang="zh-TW" altLang="en-US" sz="2000" dirty="0"/>
          </a:p>
        </p:txBody>
      </p:sp>
      <p:pic>
        <p:nvPicPr>
          <p:cNvPr id="4" name="圖片 3">
            <a:extLst>
              <a:ext uri="{FF2B5EF4-FFF2-40B4-BE49-F238E27FC236}">
                <a16:creationId xmlns:a16="http://schemas.microsoft.com/office/drawing/2014/main" id="{AFFD42B5-AF1E-4F02-A6CB-2827EEB822C7}"/>
              </a:ext>
            </a:extLst>
          </p:cNvPr>
          <p:cNvPicPr>
            <a:picLocks noChangeAspect="1"/>
          </p:cNvPicPr>
          <p:nvPr/>
        </p:nvPicPr>
        <p:blipFill rotWithShape="1">
          <a:blip r:embed="rId3">
            <a:extLst>
              <a:ext uri="{28A0092B-C50C-407E-A947-70E740481C1C}">
                <a14:useLocalDpi xmlns:a14="http://schemas.microsoft.com/office/drawing/2010/main" val="0"/>
              </a:ext>
            </a:extLst>
          </a:blip>
          <a:srcRect t="-400" r="17802"/>
          <a:stretch/>
        </p:blipFill>
        <p:spPr>
          <a:xfrm>
            <a:off x="661941" y="1261357"/>
            <a:ext cx="9874515" cy="3021275"/>
          </a:xfrm>
          <a:prstGeom prst="rect">
            <a:avLst/>
          </a:prstGeom>
        </p:spPr>
      </p:pic>
      <p:pic>
        <p:nvPicPr>
          <p:cNvPr id="9" name="圖片 8">
            <a:extLst>
              <a:ext uri="{FF2B5EF4-FFF2-40B4-BE49-F238E27FC236}">
                <a16:creationId xmlns:a16="http://schemas.microsoft.com/office/drawing/2014/main" id="{031E17DF-54EA-44EB-926E-3D8EBE300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782" y="2312277"/>
            <a:ext cx="3205826" cy="4559840"/>
          </a:xfrm>
          <a:prstGeom prst="rect">
            <a:avLst/>
          </a:prstGeom>
        </p:spPr>
      </p:pic>
    </p:spTree>
    <p:extLst>
      <p:ext uri="{BB962C8B-B14F-4D97-AF65-F5344CB8AC3E}">
        <p14:creationId xmlns:p14="http://schemas.microsoft.com/office/powerpoint/2010/main" val="899450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3370" y="1930400"/>
            <a:ext cx="1872587" cy="5018968"/>
          </a:xfrm>
        </p:spPr>
        <p:txBody>
          <a:bodyPr/>
          <a:lstStyle/>
          <a:p>
            <a:r>
              <a:rPr lang="en-US" altLang="zh-TW" dirty="0" err="1"/>
              <a:t>tf</a:t>
            </a:r>
            <a:r>
              <a:rPr lang="en-US" altLang="zh-TW" dirty="0"/>
              <a:t> </a:t>
            </a:r>
            <a:br>
              <a:rPr lang="en-US" altLang="zh-TW" dirty="0"/>
            </a:br>
            <a:r>
              <a:rPr lang="en-US" altLang="zh-TW" dirty="0"/>
              <a:t>track</a:t>
            </a:r>
            <a:br>
              <a:rPr lang="en-US" altLang="zh-TW" dirty="0"/>
            </a:br>
            <a:r>
              <a:rPr lang="en-US" altLang="zh-TW" dirty="0"/>
              <a:t>over</a:t>
            </a:r>
            <a:br>
              <a:rPr lang="en-US" altLang="zh-TW" dirty="0"/>
            </a:br>
            <a:r>
              <a:rPr lang="en-US" altLang="zh-TW" dirty="0"/>
              <a:t>time</a:t>
            </a:r>
            <a:endParaRPr lang="zh-TW" altLang="en-US" dirty="0"/>
          </a:p>
        </p:txBody>
      </p:sp>
      <p:pic>
        <p:nvPicPr>
          <p:cNvPr id="4" name="內容版面配置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2543" y="431146"/>
            <a:ext cx="6131212" cy="1484740"/>
          </a:xfrm>
        </p:spPr>
      </p:pic>
      <p:pic>
        <p:nvPicPr>
          <p:cNvPr id="5" name="e3.pairlabs.ai 2019-07-18 05-30-5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537" t="18177" r="4204" b="1"/>
          <a:stretch/>
        </p:blipFill>
        <p:spPr>
          <a:xfrm>
            <a:off x="1975957" y="1930400"/>
            <a:ext cx="8730502" cy="4694161"/>
          </a:xfrm>
          <a:prstGeom prst="rect">
            <a:avLst/>
          </a:prstGeom>
        </p:spPr>
      </p:pic>
    </p:spTree>
    <p:extLst>
      <p:ext uri="{BB962C8B-B14F-4D97-AF65-F5344CB8AC3E}">
        <p14:creationId xmlns:p14="http://schemas.microsoft.com/office/powerpoint/2010/main" val="10666827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Turtlebot3</a:t>
            </a:r>
            <a:br>
              <a:rPr lang="en-US" altLang="zh-TW" dirty="0"/>
            </a:br>
            <a:endParaRPr lang="zh-TW" altLang="en-US" dirty="0"/>
          </a:p>
        </p:txBody>
      </p:sp>
    </p:spTree>
    <p:extLst>
      <p:ext uri="{BB962C8B-B14F-4D97-AF65-F5344CB8AC3E}">
        <p14:creationId xmlns:p14="http://schemas.microsoft.com/office/powerpoint/2010/main" val="3888141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26"/>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a:t>
            </a:r>
            <a:endParaRPr sz="1800" b="0" i="0" u="none" strike="noStrike" cap="none">
              <a:solidFill>
                <a:srgbClr val="000000"/>
              </a:solidFill>
              <a:latin typeface="Trebuchet MS"/>
              <a:ea typeface="Trebuchet MS"/>
              <a:cs typeface="Trebuchet MS"/>
              <a:sym typeface="Trebuchet MS"/>
            </a:endParaRPr>
          </a:p>
        </p:txBody>
      </p:sp>
      <p:pic>
        <p:nvPicPr>
          <p:cNvPr id="521" name="Google Shape;521;p26"/>
          <p:cNvPicPr preferRelativeResize="0"/>
          <p:nvPr/>
        </p:nvPicPr>
        <p:blipFill rotWithShape="1">
          <a:blip r:embed="rId3">
            <a:alphaModFix/>
          </a:blip>
          <a:srcRect/>
          <a:stretch/>
        </p:blipFill>
        <p:spPr>
          <a:xfrm>
            <a:off x="1038600" y="2160720"/>
            <a:ext cx="7874640" cy="3881160"/>
          </a:xfrm>
          <a:prstGeom prst="rect">
            <a:avLst/>
          </a:prstGeom>
          <a:noFill/>
          <a:ln>
            <a:noFill/>
          </a:ln>
        </p:spPr>
      </p:pic>
      <p:sp>
        <p:nvSpPr>
          <p:cNvPr id="522" name="Google Shape;522;p26"/>
          <p:cNvSpPr/>
          <p:nvPr/>
        </p:nvSpPr>
        <p:spPr>
          <a:xfrm>
            <a:off x="5832000" y="3528000"/>
            <a:ext cx="2736000" cy="2448000"/>
          </a:xfrm>
          <a:custGeom>
            <a:avLst/>
            <a:gdLst/>
            <a:ahLst/>
            <a:cxnLst/>
            <a:rect l="l" t="t" r="r" b="b"/>
            <a:pathLst>
              <a:path w="7602" h="6802" extrusionOk="0">
                <a:moveTo>
                  <a:pt x="1133" y="0"/>
                </a:moveTo>
                <a:cubicBezTo>
                  <a:pt x="566" y="0"/>
                  <a:pt x="0" y="566"/>
                  <a:pt x="0" y="1133"/>
                </a:cubicBezTo>
                <a:lnTo>
                  <a:pt x="0" y="5667"/>
                </a:lnTo>
                <a:cubicBezTo>
                  <a:pt x="0" y="6234"/>
                  <a:pt x="566" y="6801"/>
                  <a:pt x="1133" y="6801"/>
                </a:cubicBezTo>
                <a:lnTo>
                  <a:pt x="6467" y="6801"/>
                </a:lnTo>
                <a:cubicBezTo>
                  <a:pt x="7034" y="6801"/>
                  <a:pt x="7601" y="6234"/>
                  <a:pt x="7601" y="5667"/>
                </a:cubicBezTo>
                <a:lnTo>
                  <a:pt x="7601" y="1133"/>
                </a:lnTo>
                <a:cubicBezTo>
                  <a:pt x="7601" y="566"/>
                  <a:pt x="7034" y="0"/>
                  <a:pt x="6467" y="0"/>
                </a:cubicBezTo>
                <a:lnTo>
                  <a:pt x="1133" y="0"/>
                </a:lnTo>
              </a:path>
            </a:pathLst>
          </a:custGeom>
          <a:noFill/>
          <a:ln w="36000" cap="flat" cmpd="sng">
            <a:solidFill>
              <a:srgbClr val="579D1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5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27"/>
        <p:cNvGrpSpPr/>
        <p:nvPr/>
      </p:nvGrpSpPr>
      <p:grpSpPr>
        <a:xfrm>
          <a:off x="0" y="0"/>
          <a:ext cx="0" cy="0"/>
          <a:chOff x="0" y="0"/>
          <a:chExt cx="0" cy="0"/>
        </a:xfrm>
      </p:grpSpPr>
      <p:sp>
        <p:nvSpPr>
          <p:cNvPr id="528" name="Google Shape;528;p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600"/>
              <a:buFont typeface="Trebuchet MS"/>
              <a:buNone/>
            </a:pPr>
            <a:r>
              <a:rPr lang="en-US"/>
              <a:t>Turtlebot3</a:t>
            </a:r>
            <a:endParaRPr/>
          </a:p>
        </p:txBody>
      </p:sp>
      <p:sp>
        <p:nvSpPr>
          <p:cNvPr id="529" name="Google Shape;529;p28"/>
          <p:cNvSpPr txBox="1">
            <a:spLocks noGrp="1"/>
          </p:cNvSpPr>
          <p:nvPr>
            <p:ph type="body" idx="1"/>
          </p:nvPr>
        </p:nvSpPr>
        <p:spPr>
          <a:xfrm>
            <a:off x="677334" y="1930400"/>
            <a:ext cx="9063566" cy="4572000"/>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600"/>
              <a:buChar char="►"/>
            </a:pPr>
            <a:r>
              <a:rPr lang="en-US" sz="2000"/>
              <a:t>ROS-based mobile robot for use in education, research.</a:t>
            </a:r>
            <a:endParaRPr/>
          </a:p>
          <a:p>
            <a:pPr marL="342900" lvl="0" indent="-241300" algn="l" rtl="0">
              <a:lnSpc>
                <a:spcPct val="100000"/>
              </a:lnSpc>
              <a:spcBef>
                <a:spcPts val="1000"/>
              </a:spcBef>
              <a:spcAft>
                <a:spcPts val="0"/>
              </a:spcAft>
              <a:buSzPts val="1600"/>
              <a:buNone/>
            </a:pPr>
            <a:endParaRPr sz="2000"/>
          </a:p>
          <a:p>
            <a:pPr marL="342900" lvl="0" indent="-342900" algn="l" rtl="0">
              <a:lnSpc>
                <a:spcPct val="100000"/>
              </a:lnSpc>
              <a:spcBef>
                <a:spcPts val="1000"/>
              </a:spcBef>
              <a:spcAft>
                <a:spcPts val="0"/>
              </a:spcAft>
              <a:buSzPts val="1600"/>
              <a:buChar char="►"/>
            </a:pPr>
            <a:r>
              <a:rPr lang="en-US" sz="2000"/>
              <a:t>Open source</a:t>
            </a:r>
            <a:endParaRPr/>
          </a:p>
          <a:p>
            <a:pPr marL="342900" lvl="0" indent="-241300" algn="l" rtl="0">
              <a:lnSpc>
                <a:spcPct val="100000"/>
              </a:lnSpc>
              <a:spcBef>
                <a:spcPts val="1000"/>
              </a:spcBef>
              <a:spcAft>
                <a:spcPts val="0"/>
              </a:spcAft>
              <a:buSzPts val="1600"/>
              <a:buNone/>
            </a:pPr>
            <a:endParaRPr sz="2000"/>
          </a:p>
          <a:p>
            <a:pPr marL="342900" lvl="0" indent="-342900" algn="l" rtl="0">
              <a:lnSpc>
                <a:spcPct val="100000"/>
              </a:lnSpc>
              <a:spcBef>
                <a:spcPts val="1000"/>
              </a:spcBef>
              <a:spcAft>
                <a:spcPts val="0"/>
              </a:spcAft>
              <a:buSzPts val="1600"/>
              <a:buChar char="►"/>
            </a:pPr>
            <a:r>
              <a:rPr lang="en-US" sz="2000"/>
              <a:t>Lower cost, small, affordable.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27"/>
          <p:cNvSpPr txBox="1"/>
          <p:nvPr/>
        </p:nvSpPr>
        <p:spPr>
          <a:xfrm>
            <a:off x="677160" y="609480"/>
            <a:ext cx="8596500" cy="132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a:t>
            </a:r>
            <a:endParaRPr sz="1800" b="0" i="0" u="none" strike="noStrike" cap="none">
              <a:solidFill>
                <a:srgbClr val="000000"/>
              </a:solidFill>
              <a:latin typeface="Trebuchet MS"/>
              <a:ea typeface="Trebuchet MS"/>
              <a:cs typeface="Trebuchet MS"/>
              <a:sym typeface="Trebuchet MS"/>
            </a:endParaRPr>
          </a:p>
        </p:txBody>
      </p:sp>
      <p:pic>
        <p:nvPicPr>
          <p:cNvPr id="535" name="Google Shape;535;p27"/>
          <p:cNvPicPr preferRelativeResize="0"/>
          <p:nvPr/>
        </p:nvPicPr>
        <p:blipFill rotWithShape="1">
          <a:blip r:embed="rId3">
            <a:alphaModFix/>
          </a:blip>
          <a:srcRect/>
          <a:stretch/>
        </p:blipFill>
        <p:spPr>
          <a:xfrm>
            <a:off x="7439776" y="2584301"/>
            <a:ext cx="2343490" cy="3123324"/>
          </a:xfrm>
          <a:prstGeom prst="rect">
            <a:avLst/>
          </a:prstGeom>
          <a:noFill/>
          <a:ln>
            <a:noFill/>
          </a:ln>
        </p:spPr>
      </p:pic>
      <p:pic>
        <p:nvPicPr>
          <p:cNvPr id="536" name="Google Shape;536;p27"/>
          <p:cNvPicPr preferRelativeResize="0"/>
          <p:nvPr/>
        </p:nvPicPr>
        <p:blipFill>
          <a:blip r:embed="rId4">
            <a:alphaModFix/>
          </a:blip>
          <a:stretch>
            <a:fillRect/>
          </a:stretch>
        </p:blipFill>
        <p:spPr>
          <a:xfrm>
            <a:off x="1410200" y="1867340"/>
            <a:ext cx="3700325" cy="3123325"/>
          </a:xfrm>
          <a:prstGeom prst="rect">
            <a:avLst/>
          </a:prstGeom>
          <a:noFill/>
          <a:ln>
            <a:noFill/>
          </a:ln>
        </p:spPr>
      </p:pic>
      <p:cxnSp>
        <p:nvCxnSpPr>
          <p:cNvPr id="537" name="Google Shape;537;p27"/>
          <p:cNvCxnSpPr>
            <a:endCxn id="538" idx="1"/>
          </p:cNvCxnSpPr>
          <p:nvPr/>
        </p:nvCxnSpPr>
        <p:spPr>
          <a:xfrm>
            <a:off x="3730475" y="4665600"/>
            <a:ext cx="1170300" cy="877200"/>
          </a:xfrm>
          <a:prstGeom prst="straightConnector1">
            <a:avLst/>
          </a:prstGeom>
          <a:noFill/>
          <a:ln w="19050" cap="flat" cmpd="sng">
            <a:solidFill>
              <a:schemeClr val="dk2"/>
            </a:solidFill>
            <a:prstDash val="solid"/>
            <a:round/>
            <a:headEnd type="none" w="med" len="med"/>
            <a:tailEnd type="triangle" w="med" len="med"/>
          </a:ln>
        </p:spPr>
      </p:cxnSp>
      <p:sp>
        <p:nvSpPr>
          <p:cNvPr id="538" name="Google Shape;538;p27"/>
          <p:cNvSpPr txBox="1"/>
          <p:nvPr/>
        </p:nvSpPr>
        <p:spPr>
          <a:xfrm>
            <a:off x="4900775" y="5042250"/>
            <a:ext cx="2275500" cy="10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Trebuchet MS"/>
                <a:ea typeface="Trebuchet MS"/>
                <a:cs typeface="Trebuchet MS"/>
                <a:sym typeface="Trebuchet MS"/>
              </a:rPr>
              <a:t>Layer 1:</a:t>
            </a:r>
            <a:endParaRPr sz="1800" b="1">
              <a:latin typeface="Trebuchet MS"/>
              <a:ea typeface="Trebuchet MS"/>
              <a:cs typeface="Trebuchet MS"/>
              <a:sym typeface="Trebuchet MS"/>
            </a:endParaRPr>
          </a:p>
          <a:p>
            <a:pPr marL="0" lvl="0" indent="0" algn="l" rtl="0">
              <a:spcBef>
                <a:spcPts val="0"/>
              </a:spcBef>
              <a:spcAft>
                <a:spcPts val="0"/>
              </a:spcAft>
              <a:buNone/>
            </a:pPr>
            <a:r>
              <a:rPr lang="en-US" sz="1800">
                <a:latin typeface="Trebuchet MS"/>
                <a:ea typeface="Trebuchet MS"/>
                <a:cs typeface="Trebuchet MS"/>
                <a:sym typeface="Trebuchet MS"/>
              </a:rPr>
              <a:t>battery, motors, wheels</a:t>
            </a:r>
            <a:endParaRPr sz="1800">
              <a:latin typeface="Trebuchet MS"/>
              <a:ea typeface="Trebuchet MS"/>
              <a:cs typeface="Trebuchet MS"/>
              <a:sym typeface="Trebuchet MS"/>
            </a:endParaRPr>
          </a:p>
        </p:txBody>
      </p:sp>
      <p:cxnSp>
        <p:nvCxnSpPr>
          <p:cNvPr id="539" name="Google Shape;539;p27"/>
          <p:cNvCxnSpPr>
            <a:endCxn id="540" idx="1"/>
          </p:cNvCxnSpPr>
          <p:nvPr/>
        </p:nvCxnSpPr>
        <p:spPr>
          <a:xfrm rot="10800000" flipH="1">
            <a:off x="4603075" y="2196400"/>
            <a:ext cx="2870700" cy="1596300"/>
          </a:xfrm>
          <a:prstGeom prst="straightConnector1">
            <a:avLst/>
          </a:prstGeom>
          <a:noFill/>
          <a:ln w="19050" cap="flat" cmpd="sng">
            <a:solidFill>
              <a:schemeClr val="dk2"/>
            </a:solidFill>
            <a:prstDash val="solid"/>
            <a:round/>
            <a:headEnd type="none" w="med" len="med"/>
            <a:tailEnd type="triangle" w="med" len="med"/>
          </a:ln>
        </p:spPr>
      </p:cxnSp>
      <p:sp>
        <p:nvSpPr>
          <p:cNvPr id="540" name="Google Shape;540;p27"/>
          <p:cNvSpPr txBox="1"/>
          <p:nvPr/>
        </p:nvSpPr>
        <p:spPr>
          <a:xfrm>
            <a:off x="7473775" y="1808500"/>
            <a:ext cx="2428800" cy="7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Trebuchet MS"/>
                <a:ea typeface="Trebuchet MS"/>
                <a:cs typeface="Trebuchet MS"/>
                <a:sym typeface="Trebuchet MS"/>
              </a:rPr>
              <a:t>Layer 2:</a:t>
            </a:r>
            <a:endParaRPr sz="1800" b="1">
              <a:latin typeface="Trebuchet MS"/>
              <a:ea typeface="Trebuchet MS"/>
              <a:cs typeface="Trebuchet MS"/>
              <a:sym typeface="Trebuchet MS"/>
            </a:endParaRPr>
          </a:p>
          <a:p>
            <a:pPr marL="0" lvl="0" indent="0" algn="l" rtl="0">
              <a:spcBef>
                <a:spcPts val="0"/>
              </a:spcBef>
              <a:spcAft>
                <a:spcPts val="0"/>
              </a:spcAft>
              <a:buNone/>
            </a:pPr>
            <a:r>
              <a:rPr lang="en-US" sz="1800">
                <a:latin typeface="Trebuchet MS"/>
                <a:ea typeface="Trebuchet MS"/>
                <a:cs typeface="Trebuchet MS"/>
                <a:sym typeface="Trebuchet MS"/>
              </a:rPr>
              <a:t>Raspberry Pi, OpenCR</a:t>
            </a:r>
            <a:endParaRPr sz="1800">
              <a:latin typeface="Trebuchet MS"/>
              <a:ea typeface="Trebuchet MS"/>
              <a:cs typeface="Trebuchet MS"/>
              <a:sym typeface="Trebuchet MS"/>
            </a:endParaRPr>
          </a:p>
        </p:txBody>
      </p:sp>
      <p:cxnSp>
        <p:nvCxnSpPr>
          <p:cNvPr id="541" name="Google Shape;541;p27"/>
          <p:cNvCxnSpPr>
            <a:endCxn id="542" idx="1"/>
          </p:cNvCxnSpPr>
          <p:nvPr/>
        </p:nvCxnSpPr>
        <p:spPr>
          <a:xfrm rot="10800000" flipH="1">
            <a:off x="4187650" y="1388875"/>
            <a:ext cx="1399200" cy="1905000"/>
          </a:xfrm>
          <a:prstGeom prst="straightConnector1">
            <a:avLst/>
          </a:prstGeom>
          <a:noFill/>
          <a:ln w="19050" cap="flat" cmpd="sng">
            <a:solidFill>
              <a:schemeClr val="dk2"/>
            </a:solidFill>
            <a:prstDash val="solid"/>
            <a:round/>
            <a:headEnd type="none" w="med" len="med"/>
            <a:tailEnd type="triangle" w="med" len="med"/>
          </a:ln>
        </p:spPr>
      </p:cxnSp>
      <p:sp>
        <p:nvSpPr>
          <p:cNvPr id="542" name="Google Shape;542;p27"/>
          <p:cNvSpPr txBox="1"/>
          <p:nvPr/>
        </p:nvSpPr>
        <p:spPr>
          <a:xfrm>
            <a:off x="5586850" y="1077175"/>
            <a:ext cx="2275500" cy="6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Trebuchet MS"/>
                <a:ea typeface="Trebuchet MS"/>
                <a:cs typeface="Trebuchet MS"/>
                <a:sym typeface="Trebuchet MS"/>
              </a:rPr>
              <a:t>Layer 3:</a:t>
            </a:r>
            <a:endParaRPr sz="1800" b="1">
              <a:latin typeface="Trebuchet MS"/>
              <a:ea typeface="Trebuchet MS"/>
              <a:cs typeface="Trebuchet MS"/>
              <a:sym typeface="Trebuchet MS"/>
            </a:endParaRPr>
          </a:p>
          <a:p>
            <a:pPr marL="0" lvl="0" indent="0" algn="l" rtl="0">
              <a:spcBef>
                <a:spcPts val="0"/>
              </a:spcBef>
              <a:spcAft>
                <a:spcPts val="0"/>
              </a:spcAft>
              <a:buNone/>
            </a:pPr>
            <a:r>
              <a:rPr lang="en-US" sz="1800">
                <a:latin typeface="Trebuchet MS"/>
                <a:ea typeface="Trebuchet MS"/>
                <a:cs typeface="Trebuchet MS"/>
                <a:sym typeface="Trebuchet MS"/>
              </a:rPr>
              <a:t>Lidar, camera</a:t>
            </a:r>
            <a:endParaRPr sz="1800">
              <a:latin typeface="Trebuchet MS"/>
              <a:ea typeface="Trebuchet MS"/>
              <a:cs typeface="Trebuchet MS"/>
              <a:sym typeface="Trebuchet MS"/>
            </a:endParaRPr>
          </a:p>
        </p:txBody>
      </p:sp>
      <p:sp>
        <p:nvSpPr>
          <p:cNvPr id="543" name="Google Shape;543;p27"/>
          <p:cNvSpPr/>
          <p:nvPr/>
        </p:nvSpPr>
        <p:spPr>
          <a:xfrm>
            <a:off x="9230600" y="4759025"/>
            <a:ext cx="1246800" cy="36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Raspberry Pi</a:t>
            </a:r>
            <a:endParaRPr/>
          </a:p>
        </p:txBody>
      </p:sp>
      <p:sp>
        <p:nvSpPr>
          <p:cNvPr id="544" name="Google Shape;544;p27"/>
          <p:cNvSpPr/>
          <p:nvPr/>
        </p:nvSpPr>
        <p:spPr>
          <a:xfrm>
            <a:off x="9002000" y="3616025"/>
            <a:ext cx="1035600" cy="36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OpenCR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2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600"/>
              <a:buFont typeface="Trebuchet MS"/>
              <a:buNone/>
            </a:pPr>
            <a:r>
              <a:rPr lang="en-US"/>
              <a:t>Turtlebot3 Setup</a:t>
            </a:r>
            <a:endParaRPr/>
          </a:p>
        </p:txBody>
      </p:sp>
      <p:pic>
        <p:nvPicPr>
          <p:cNvPr id="551" name="Google Shape;551;p29" descr="ãturtlebot3 masterãçåçæå°çµæ"/>
          <p:cNvPicPr preferRelativeResize="0"/>
          <p:nvPr/>
        </p:nvPicPr>
        <p:blipFill rotWithShape="1">
          <a:blip r:embed="rId3">
            <a:alphaModFix/>
          </a:blip>
          <a:srcRect/>
          <a:stretch/>
        </p:blipFill>
        <p:spPr>
          <a:xfrm>
            <a:off x="1497928" y="1930400"/>
            <a:ext cx="7776074" cy="3560428"/>
          </a:xfrm>
          <a:prstGeom prst="rect">
            <a:avLst/>
          </a:prstGeom>
          <a:noFill/>
          <a:ln>
            <a:noFill/>
          </a:ln>
        </p:spPr>
      </p:pic>
      <p:sp>
        <p:nvSpPr>
          <p:cNvPr id="552" name="Google Shape;552;p29"/>
          <p:cNvSpPr txBox="1"/>
          <p:nvPr/>
        </p:nvSpPr>
        <p:spPr>
          <a:xfrm>
            <a:off x="648000" y="5517720"/>
            <a:ext cx="9934382" cy="6022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Turtlebot3 Setup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Trebuchet MS"/>
                <a:ea typeface="Trebuchet MS"/>
                <a:cs typeface="Trebuchet MS"/>
                <a:sym typeface="Trebuchet MS"/>
                <a:hlinkClick r:id="rId4"/>
              </a:rPr>
              <a:t>http://emanual.robotis.com/docs/en/platform/turtlebot3/getting_started/#getting-started</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ROS</a:t>
            </a:r>
            <a:r>
              <a:rPr lang="zh-TW" altLang="en-US" dirty="0"/>
              <a:t> </a:t>
            </a:r>
            <a:r>
              <a:rPr lang="en-US" altLang="zh-TW" dirty="0"/>
              <a:t>basic concept</a:t>
            </a:r>
            <a:br>
              <a:rPr lang="en-US" altLang="zh-TW" dirty="0"/>
            </a:br>
            <a:endParaRPr lang="zh-TW" altLang="en-US" dirty="0"/>
          </a:p>
        </p:txBody>
      </p:sp>
      <p:sp>
        <p:nvSpPr>
          <p:cNvPr id="3" name="文字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211411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30"/>
          <p:cNvPicPr preferRelativeResize="0"/>
          <p:nvPr/>
        </p:nvPicPr>
        <p:blipFill rotWithShape="1">
          <a:blip r:embed="rId3">
            <a:alphaModFix/>
          </a:blip>
          <a:srcRect/>
          <a:stretch/>
        </p:blipFill>
        <p:spPr>
          <a:xfrm>
            <a:off x="1512753" y="889241"/>
            <a:ext cx="8442905" cy="5968759"/>
          </a:xfrm>
          <a:prstGeom prst="rect">
            <a:avLst/>
          </a:prstGeom>
          <a:noFill/>
          <a:ln>
            <a:noFill/>
          </a:ln>
        </p:spPr>
      </p:pic>
      <p:sp>
        <p:nvSpPr>
          <p:cNvPr id="559" name="Google Shape;559;p30"/>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Turtlebot3’s structure after setup</a:t>
            </a:r>
            <a:endParaRPr sz="1800" b="0" i="0" u="none" strike="noStrike" cap="none">
              <a:solidFill>
                <a:srgbClr val="000000"/>
              </a:solidFill>
              <a:latin typeface="Trebuchet MS"/>
              <a:ea typeface="Trebuchet MS"/>
              <a:cs typeface="Trebuchet MS"/>
              <a:sym typeface="Trebuchet MS"/>
            </a:endParaRPr>
          </a:p>
        </p:txBody>
      </p:sp>
      <p:sp>
        <p:nvSpPr>
          <p:cNvPr id="560" name="Google Shape;560;p30"/>
          <p:cNvSpPr/>
          <p:nvPr/>
        </p:nvSpPr>
        <p:spPr>
          <a:xfrm>
            <a:off x="4858550" y="2086375"/>
            <a:ext cx="1072200" cy="3285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61" name="Google Shape;561;p30"/>
          <p:cNvCxnSpPr/>
          <p:nvPr/>
        </p:nvCxnSpPr>
        <p:spPr>
          <a:xfrm rot="10800000" flipH="1">
            <a:off x="6746950" y="4540275"/>
            <a:ext cx="9900" cy="317100"/>
          </a:xfrm>
          <a:prstGeom prst="straightConnector1">
            <a:avLst/>
          </a:prstGeom>
          <a:noFill/>
          <a:ln w="9525" cap="flat" cmpd="sng">
            <a:solidFill>
              <a:schemeClr val="dk2"/>
            </a:solidFill>
            <a:prstDash val="solid"/>
            <a:round/>
            <a:headEnd type="none" w="sm" len="sm"/>
            <a:tailEnd type="triangle" w="med" len="med"/>
          </a:ln>
        </p:spPr>
      </p:cxnSp>
      <p:sp>
        <p:nvSpPr>
          <p:cNvPr id="562" name="Google Shape;562;p30"/>
          <p:cNvSpPr txBox="1"/>
          <p:nvPr/>
        </p:nvSpPr>
        <p:spPr>
          <a:xfrm>
            <a:off x="6769800" y="4580050"/>
            <a:ext cx="1010100" cy="31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i="0" u="none" strike="noStrike" cap="none">
                <a:solidFill>
                  <a:srgbClr val="000000"/>
                </a:solidFill>
                <a:latin typeface="Calibri"/>
                <a:ea typeface="Calibri"/>
                <a:cs typeface="Calibri"/>
                <a:sym typeface="Calibri"/>
              </a:rPr>
              <a:t>/tf, /odom</a:t>
            </a:r>
            <a:endParaRPr sz="140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1000"/>
                                        <p:tgtEl>
                                          <p:spTgt spid="561"/>
                                        </p:tgtEl>
                                      </p:cBhvr>
                                    </p:animEffect>
                                  </p:childTnLst>
                                </p:cTn>
                              </p:par>
                              <p:par>
                                <p:cTn id="8" presetID="10" presetClass="entr" presetSubtype="0" fill="hold" nodeType="withEffect">
                                  <p:stCondLst>
                                    <p:cond delay="0"/>
                                  </p:stCondLst>
                                  <p:childTnLst>
                                    <p:set>
                                      <p:cBhvr>
                                        <p:cTn id="9" dur="1" fill="hold">
                                          <p:stCondLst>
                                            <p:cond delay="0"/>
                                          </p:stCondLst>
                                        </p:cTn>
                                        <p:tgtEl>
                                          <p:spTgt spid="562"/>
                                        </p:tgtEl>
                                        <p:attrNameLst>
                                          <p:attrName>style.visibility</p:attrName>
                                        </p:attrNameLst>
                                      </p:cBhvr>
                                      <p:to>
                                        <p:strVal val="visible"/>
                                      </p:to>
                                    </p:set>
                                    <p:animEffect transition="in" filter="fade">
                                      <p:cBhvr>
                                        <p:cTn id="10" dur="1000"/>
                                        <p:tgtEl>
                                          <p:spTgt spid="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2"/>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nav_msgs</a:t>
            </a:r>
            <a:endParaRPr sz="1800" b="0" i="0" u="none" strike="noStrike" cap="none">
              <a:solidFill>
                <a:srgbClr val="000000"/>
              </a:solidFill>
              <a:latin typeface="Trebuchet MS"/>
              <a:ea typeface="Trebuchet MS"/>
              <a:cs typeface="Trebuchet MS"/>
              <a:sym typeface="Trebuchet MS"/>
            </a:endParaRPr>
          </a:p>
        </p:txBody>
      </p:sp>
      <p:pic>
        <p:nvPicPr>
          <p:cNvPr id="568" name="Google Shape;568;p32"/>
          <p:cNvPicPr preferRelativeResize="0"/>
          <p:nvPr/>
        </p:nvPicPr>
        <p:blipFill rotWithShape="1">
          <a:blip r:embed="rId3">
            <a:alphaModFix/>
          </a:blip>
          <a:srcRect/>
          <a:stretch/>
        </p:blipFill>
        <p:spPr>
          <a:xfrm>
            <a:off x="890011" y="1364912"/>
            <a:ext cx="8170737" cy="5039810"/>
          </a:xfrm>
          <a:prstGeom prst="rect">
            <a:avLst/>
          </a:prstGeom>
          <a:noFill/>
          <a:ln>
            <a:noFill/>
          </a:ln>
        </p:spPr>
      </p:pic>
      <p:sp>
        <p:nvSpPr>
          <p:cNvPr id="569" name="Google Shape;569;p32"/>
          <p:cNvSpPr/>
          <p:nvPr/>
        </p:nvSpPr>
        <p:spPr>
          <a:xfrm>
            <a:off x="5270643" y="3638221"/>
            <a:ext cx="318499" cy="1058239"/>
          </a:xfrm>
          <a:prstGeom prst="leftBrace">
            <a:avLst>
              <a:gd name="adj1" fmla="val 8333"/>
              <a:gd name="adj2" fmla="val 50000"/>
            </a:avLst>
          </a:prstGeom>
          <a:noFill/>
          <a:ln w="25400" cap="rnd" cmpd="sng">
            <a:solidFill>
              <a:schemeClr val="accent1"/>
            </a:solidFill>
            <a:prstDash val="solid"/>
            <a:round/>
            <a:headEnd type="none" w="sm" len="sm"/>
            <a:tailEnd type="none" w="sm" len="sm"/>
          </a:ln>
          <a:effectLst>
            <a:outerShdw blurRad="38100" dist="254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32"/>
          <p:cNvSpPr/>
          <p:nvPr/>
        </p:nvSpPr>
        <p:spPr>
          <a:xfrm>
            <a:off x="5270642" y="5458592"/>
            <a:ext cx="318499" cy="325758"/>
          </a:xfrm>
          <a:prstGeom prst="leftBrace">
            <a:avLst>
              <a:gd name="adj1" fmla="val 8333"/>
              <a:gd name="adj2" fmla="val 50000"/>
            </a:avLst>
          </a:prstGeom>
          <a:noFill/>
          <a:ln w="25400" cap="rnd" cmpd="sng">
            <a:solidFill>
              <a:schemeClr val="accent5"/>
            </a:solidFill>
            <a:prstDash val="solid"/>
            <a:round/>
            <a:headEnd type="none" w="sm" len="sm"/>
            <a:tailEnd type="none" w="sm" len="sm"/>
          </a:ln>
          <a:effectLst>
            <a:outerShdw blurRad="38100" dist="254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cxnSp>
        <p:nvCxnSpPr>
          <p:cNvPr id="571" name="Google Shape;571;p32"/>
          <p:cNvCxnSpPr>
            <a:endCxn id="569" idx="1"/>
          </p:cNvCxnSpPr>
          <p:nvPr/>
        </p:nvCxnSpPr>
        <p:spPr>
          <a:xfrm>
            <a:off x="3833043" y="3902141"/>
            <a:ext cx="1437600" cy="265200"/>
          </a:xfrm>
          <a:prstGeom prst="straightConnector1">
            <a:avLst/>
          </a:prstGeom>
          <a:noFill/>
          <a:ln w="25400" cap="rnd" cmpd="sng">
            <a:solidFill>
              <a:schemeClr val="accent1"/>
            </a:solidFill>
            <a:prstDash val="solid"/>
            <a:round/>
            <a:headEnd type="none" w="sm" len="sm"/>
            <a:tailEnd type="none" w="sm" len="sm"/>
          </a:ln>
          <a:effectLst>
            <a:outerShdw blurRad="38100" dist="25400" dir="5400000" rotWithShape="0">
              <a:srgbClr val="000000">
                <a:alpha val="34509"/>
              </a:srgbClr>
            </a:outerShdw>
          </a:effectLst>
        </p:spPr>
      </p:cxnSp>
      <p:cxnSp>
        <p:nvCxnSpPr>
          <p:cNvPr id="572" name="Google Shape;572;p32"/>
          <p:cNvCxnSpPr>
            <a:endCxn id="570" idx="1"/>
          </p:cNvCxnSpPr>
          <p:nvPr/>
        </p:nvCxnSpPr>
        <p:spPr>
          <a:xfrm>
            <a:off x="3961742" y="4080371"/>
            <a:ext cx="1308900" cy="1541100"/>
          </a:xfrm>
          <a:prstGeom prst="straightConnector1">
            <a:avLst/>
          </a:prstGeom>
          <a:noFill/>
          <a:ln w="25400" cap="rnd" cmpd="sng">
            <a:solidFill>
              <a:schemeClr val="accent5"/>
            </a:solidFill>
            <a:prstDash val="solid"/>
            <a:round/>
            <a:headEnd type="none" w="sm" len="sm"/>
            <a:tailEnd type="none" w="sm" len="sm"/>
          </a:ln>
          <a:effectLst>
            <a:outerShdw blurRad="38100" dist="25400" dir="5400000" rotWithShape="0">
              <a:srgbClr val="000000">
                <a:alpha val="34509"/>
              </a:srgbClr>
            </a:outerShdw>
          </a:effectLst>
        </p:spPr>
      </p:cxnSp>
      <p:sp>
        <p:nvSpPr>
          <p:cNvPr id="573" name="Google Shape;573;p32"/>
          <p:cNvSpPr txBox="1"/>
          <p:nvPr/>
        </p:nvSpPr>
        <p:spPr>
          <a:xfrm>
            <a:off x="5630239" y="3698698"/>
            <a:ext cx="1623317" cy="10618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rebuchet MS"/>
                <a:ea typeface="Trebuchet MS"/>
                <a:cs typeface="Trebuchet MS"/>
                <a:sym typeface="Trebuchet MS"/>
              </a:rPr>
              <a:t>Point position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br>
              <a:rPr lang="en-US" sz="1100" b="0" i="0" u="none" strike="noStrike" cap="none">
                <a:solidFill>
                  <a:schemeClr val="dk1"/>
                </a:solidFill>
                <a:latin typeface="Trebuchet MS"/>
                <a:ea typeface="Trebuchet MS"/>
                <a:cs typeface="Trebuchet MS"/>
                <a:sym typeface="Trebuchet MS"/>
              </a:rPr>
            </a:br>
            <a:r>
              <a:rPr lang="en-US" sz="1100" b="0" i="0" u="none" strike="noStrike" cap="none">
                <a:solidFill>
                  <a:schemeClr val="dk1"/>
                </a:solidFill>
                <a:latin typeface="Trebuchet MS"/>
                <a:ea typeface="Trebuchet MS"/>
                <a:cs typeface="Trebuchet MS"/>
                <a:sym typeface="Trebuchet MS"/>
              </a:rPr>
              <a:t>Quaternion orientation</a:t>
            </a:r>
            <a:endParaRPr sz="1100" b="0" i="0" u="none" strike="noStrike" cap="none">
              <a:solidFill>
                <a:schemeClr val="dk1"/>
              </a:solidFill>
              <a:latin typeface="Trebuchet MS"/>
              <a:ea typeface="Trebuchet MS"/>
              <a:cs typeface="Trebuchet MS"/>
              <a:sym typeface="Trebuchet MS"/>
            </a:endParaRPr>
          </a:p>
        </p:txBody>
      </p:sp>
      <p:sp>
        <p:nvSpPr>
          <p:cNvPr id="574" name="Google Shape;574;p32"/>
          <p:cNvSpPr/>
          <p:nvPr/>
        </p:nvSpPr>
        <p:spPr>
          <a:xfrm>
            <a:off x="6657124" y="3566304"/>
            <a:ext cx="318499" cy="529120"/>
          </a:xfrm>
          <a:prstGeom prst="leftBrace">
            <a:avLst>
              <a:gd name="adj1" fmla="val 8333"/>
              <a:gd name="adj2" fmla="val 50000"/>
            </a:avLst>
          </a:prstGeom>
          <a:noFill/>
          <a:ln w="25400" cap="rnd" cmpd="sng">
            <a:solidFill>
              <a:schemeClr val="accent1"/>
            </a:solidFill>
            <a:prstDash val="solid"/>
            <a:round/>
            <a:headEnd type="none" w="sm" len="sm"/>
            <a:tailEnd type="none" w="sm" len="sm"/>
          </a:ln>
          <a:effectLst>
            <a:outerShdw blurRad="38100" dist="254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32"/>
          <p:cNvSpPr txBox="1"/>
          <p:nvPr/>
        </p:nvSpPr>
        <p:spPr>
          <a:xfrm>
            <a:off x="6903441" y="3530782"/>
            <a:ext cx="1006867" cy="600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rebuchet MS"/>
                <a:ea typeface="Trebuchet MS"/>
                <a:cs typeface="Trebuchet MS"/>
                <a:sym typeface="Trebuchet MS"/>
              </a:rPr>
              <a:t>float64 x</a:t>
            </a:r>
            <a:br>
              <a:rPr lang="en-US" sz="1100" b="0" i="0" u="none" strike="noStrike" cap="none">
                <a:solidFill>
                  <a:schemeClr val="dk1"/>
                </a:solidFill>
                <a:latin typeface="Trebuchet MS"/>
                <a:ea typeface="Trebuchet MS"/>
                <a:cs typeface="Trebuchet MS"/>
                <a:sym typeface="Trebuchet MS"/>
              </a:rPr>
            </a:br>
            <a:r>
              <a:rPr lang="en-US" sz="1100" b="0" i="0" u="none" strike="noStrike" cap="none">
                <a:solidFill>
                  <a:schemeClr val="dk1"/>
                </a:solidFill>
                <a:latin typeface="Trebuchet MS"/>
                <a:ea typeface="Trebuchet MS"/>
                <a:cs typeface="Trebuchet MS"/>
                <a:sym typeface="Trebuchet MS"/>
              </a:rPr>
              <a:t>float64 y</a:t>
            </a:r>
            <a:br>
              <a:rPr lang="en-US" sz="1100" b="0" i="0" u="none" strike="noStrike" cap="none">
                <a:solidFill>
                  <a:schemeClr val="dk1"/>
                </a:solidFill>
                <a:latin typeface="Trebuchet MS"/>
                <a:ea typeface="Trebuchet MS"/>
                <a:cs typeface="Trebuchet MS"/>
                <a:sym typeface="Trebuchet MS"/>
              </a:rPr>
            </a:br>
            <a:r>
              <a:rPr lang="en-US" sz="1100" b="0" i="0" u="none" strike="noStrike" cap="none">
                <a:solidFill>
                  <a:schemeClr val="dk1"/>
                </a:solidFill>
                <a:latin typeface="Trebuchet MS"/>
                <a:ea typeface="Trebuchet MS"/>
                <a:cs typeface="Trebuchet MS"/>
                <a:sym typeface="Trebuchet MS"/>
              </a:rPr>
              <a:t>float64 z</a:t>
            </a:r>
            <a:endParaRPr sz="1100" b="0" i="0" u="none" strike="noStrike" cap="none">
              <a:solidFill>
                <a:schemeClr val="dk1"/>
              </a:solidFill>
              <a:latin typeface="Trebuchet MS"/>
              <a:ea typeface="Trebuchet MS"/>
              <a:cs typeface="Trebuchet MS"/>
              <a:sym typeface="Trebuchet MS"/>
            </a:endParaRPr>
          </a:p>
        </p:txBody>
      </p:sp>
      <p:sp>
        <p:nvSpPr>
          <p:cNvPr id="576" name="Google Shape;576;p32"/>
          <p:cNvSpPr/>
          <p:nvPr/>
        </p:nvSpPr>
        <p:spPr>
          <a:xfrm>
            <a:off x="7205362" y="4286926"/>
            <a:ext cx="318499" cy="661096"/>
          </a:xfrm>
          <a:prstGeom prst="leftBrace">
            <a:avLst>
              <a:gd name="adj1" fmla="val 8333"/>
              <a:gd name="adj2" fmla="val 50000"/>
            </a:avLst>
          </a:prstGeom>
          <a:noFill/>
          <a:ln w="25400" cap="rnd" cmpd="sng">
            <a:solidFill>
              <a:schemeClr val="accent1"/>
            </a:solidFill>
            <a:prstDash val="solid"/>
            <a:round/>
            <a:headEnd type="none" w="sm" len="sm"/>
            <a:tailEnd type="none" w="sm" len="sm"/>
          </a:ln>
          <a:effectLst>
            <a:outerShdw blurRad="38100" dist="254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32"/>
          <p:cNvSpPr txBox="1"/>
          <p:nvPr/>
        </p:nvSpPr>
        <p:spPr>
          <a:xfrm>
            <a:off x="7451679" y="4251404"/>
            <a:ext cx="1006867"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rebuchet MS"/>
                <a:ea typeface="Trebuchet MS"/>
                <a:cs typeface="Trebuchet MS"/>
                <a:sym typeface="Trebuchet MS"/>
              </a:rPr>
              <a:t>float64 x</a:t>
            </a:r>
            <a:br>
              <a:rPr lang="en-US" sz="1100" b="0" i="0" u="none" strike="noStrike" cap="none">
                <a:solidFill>
                  <a:schemeClr val="dk1"/>
                </a:solidFill>
                <a:latin typeface="Trebuchet MS"/>
                <a:ea typeface="Trebuchet MS"/>
                <a:cs typeface="Trebuchet MS"/>
                <a:sym typeface="Trebuchet MS"/>
              </a:rPr>
            </a:br>
            <a:r>
              <a:rPr lang="en-US" sz="1100" b="0" i="0" u="none" strike="noStrike" cap="none">
                <a:solidFill>
                  <a:schemeClr val="dk1"/>
                </a:solidFill>
                <a:latin typeface="Trebuchet MS"/>
                <a:ea typeface="Trebuchet MS"/>
                <a:cs typeface="Trebuchet MS"/>
                <a:sym typeface="Trebuchet MS"/>
              </a:rPr>
              <a:t>float64 y</a:t>
            </a:r>
            <a:br>
              <a:rPr lang="en-US" sz="1100" b="0" i="0" u="none" strike="noStrike" cap="none">
                <a:solidFill>
                  <a:schemeClr val="dk1"/>
                </a:solidFill>
                <a:latin typeface="Trebuchet MS"/>
                <a:ea typeface="Trebuchet MS"/>
                <a:cs typeface="Trebuchet MS"/>
                <a:sym typeface="Trebuchet MS"/>
              </a:rPr>
            </a:br>
            <a:r>
              <a:rPr lang="en-US" sz="1100" b="0" i="0" u="none" strike="noStrike" cap="none">
                <a:solidFill>
                  <a:schemeClr val="dk1"/>
                </a:solidFill>
                <a:latin typeface="Trebuchet MS"/>
                <a:ea typeface="Trebuchet MS"/>
                <a:cs typeface="Trebuchet MS"/>
                <a:sym typeface="Trebuchet MS"/>
              </a:rPr>
              <a:t>float64 z</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rebuchet MS"/>
                <a:ea typeface="Trebuchet MS"/>
                <a:cs typeface="Trebuchet MS"/>
                <a:sym typeface="Trebuchet MS"/>
              </a:rPr>
              <a:t>float64 w</a:t>
            </a:r>
            <a:endParaRPr sz="800" b="0" i="0" u="none" strike="noStrike" cap="none">
              <a:solidFill>
                <a:schemeClr val="dk1"/>
              </a:solidFill>
              <a:latin typeface="Trebuchet MS"/>
              <a:ea typeface="Trebuchet MS"/>
              <a:cs typeface="Trebuchet MS"/>
              <a:sym typeface="Trebuchet MS"/>
            </a:endParaRPr>
          </a:p>
        </p:txBody>
      </p:sp>
      <p:sp>
        <p:nvSpPr>
          <p:cNvPr id="578" name="Google Shape;578;p32"/>
          <p:cNvSpPr txBox="1"/>
          <p:nvPr/>
        </p:nvSpPr>
        <p:spPr>
          <a:xfrm>
            <a:off x="5589141" y="5486400"/>
            <a:ext cx="986320" cy="2671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rebuchet MS"/>
                <a:ea typeface="Trebuchet MS"/>
                <a:cs typeface="Trebuchet MS"/>
                <a:sym typeface="Trebuchet MS"/>
              </a:rPr>
              <a:t>Twist twist</a:t>
            </a:r>
            <a:endParaRPr sz="1100" b="0" i="0" u="none" strike="noStrike" cap="none">
              <a:solidFill>
                <a:schemeClr val="dk1"/>
              </a:solidFill>
              <a:latin typeface="Trebuchet MS"/>
              <a:ea typeface="Trebuchet MS"/>
              <a:cs typeface="Trebuchet MS"/>
              <a:sym typeface="Trebuchet MS"/>
            </a:endParaRPr>
          </a:p>
        </p:txBody>
      </p:sp>
      <p:sp>
        <p:nvSpPr>
          <p:cNvPr id="579" name="Google Shape;579;p32"/>
          <p:cNvSpPr/>
          <p:nvPr/>
        </p:nvSpPr>
        <p:spPr>
          <a:xfrm>
            <a:off x="6528697" y="5175163"/>
            <a:ext cx="318499" cy="1058239"/>
          </a:xfrm>
          <a:prstGeom prst="leftBrace">
            <a:avLst>
              <a:gd name="adj1" fmla="val 8333"/>
              <a:gd name="adj2" fmla="val 50000"/>
            </a:avLst>
          </a:prstGeom>
          <a:noFill/>
          <a:ln w="25400" cap="rnd" cmpd="sng">
            <a:solidFill>
              <a:schemeClr val="accent5"/>
            </a:solidFill>
            <a:prstDash val="solid"/>
            <a:round/>
            <a:headEnd type="none" w="sm" len="sm"/>
            <a:tailEnd type="none" w="sm" len="sm"/>
          </a:ln>
          <a:effectLst>
            <a:outerShdw blurRad="38100" dist="254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32"/>
          <p:cNvSpPr txBox="1"/>
          <p:nvPr/>
        </p:nvSpPr>
        <p:spPr>
          <a:xfrm>
            <a:off x="6850110" y="5171573"/>
            <a:ext cx="1623317" cy="10618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rebuchet MS"/>
                <a:ea typeface="Trebuchet MS"/>
                <a:cs typeface="Trebuchet MS"/>
                <a:sym typeface="Trebuchet MS"/>
              </a:rPr>
              <a:t>Vector3  linear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br>
              <a:rPr lang="en-US" sz="1100" b="0" i="0" u="none" strike="noStrike" cap="none">
                <a:solidFill>
                  <a:schemeClr val="dk1"/>
                </a:solidFill>
                <a:latin typeface="Trebuchet MS"/>
                <a:ea typeface="Trebuchet MS"/>
                <a:cs typeface="Trebuchet MS"/>
                <a:sym typeface="Trebuchet MS"/>
              </a:rPr>
            </a:br>
            <a:r>
              <a:rPr lang="en-US" sz="1100" b="0" i="0" u="none" strike="noStrike" cap="none">
                <a:solidFill>
                  <a:schemeClr val="dk1"/>
                </a:solidFill>
                <a:latin typeface="Trebuchet MS"/>
                <a:ea typeface="Trebuchet MS"/>
                <a:cs typeface="Trebuchet MS"/>
                <a:sym typeface="Trebuchet MS"/>
              </a:rPr>
              <a:t>Vector3  angular</a:t>
            </a:r>
            <a:endParaRPr sz="800" b="0" i="0" u="none" strike="noStrike" cap="none">
              <a:solidFill>
                <a:schemeClr val="dk1"/>
              </a:solidFill>
              <a:latin typeface="Trebuchet MS"/>
              <a:ea typeface="Trebuchet MS"/>
              <a:cs typeface="Trebuchet MS"/>
              <a:sym typeface="Trebuchet MS"/>
            </a:endParaRPr>
          </a:p>
        </p:txBody>
      </p:sp>
      <p:sp>
        <p:nvSpPr>
          <p:cNvPr id="581" name="Google Shape;581;p32"/>
          <p:cNvSpPr/>
          <p:nvPr/>
        </p:nvSpPr>
        <p:spPr>
          <a:xfrm>
            <a:off x="7948679" y="5050304"/>
            <a:ext cx="318499" cy="529120"/>
          </a:xfrm>
          <a:prstGeom prst="leftBrace">
            <a:avLst>
              <a:gd name="adj1" fmla="val 8333"/>
              <a:gd name="adj2" fmla="val 50000"/>
            </a:avLst>
          </a:prstGeom>
          <a:noFill/>
          <a:ln w="25400" cap="rnd" cmpd="sng">
            <a:solidFill>
              <a:schemeClr val="accent5"/>
            </a:solidFill>
            <a:prstDash val="solid"/>
            <a:round/>
            <a:headEnd type="none" w="sm" len="sm"/>
            <a:tailEnd type="none" w="sm" len="sm"/>
          </a:ln>
          <a:effectLst>
            <a:outerShdw blurRad="38100" dist="254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32"/>
          <p:cNvSpPr txBox="1"/>
          <p:nvPr/>
        </p:nvSpPr>
        <p:spPr>
          <a:xfrm>
            <a:off x="8194996" y="5014782"/>
            <a:ext cx="1006867" cy="600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rebuchet MS"/>
                <a:ea typeface="Trebuchet MS"/>
                <a:cs typeface="Trebuchet MS"/>
                <a:sym typeface="Trebuchet MS"/>
              </a:rPr>
              <a:t>float64 x</a:t>
            </a:r>
            <a:br>
              <a:rPr lang="en-US" sz="1100" b="0" i="0" u="none" strike="noStrike" cap="none">
                <a:solidFill>
                  <a:schemeClr val="dk1"/>
                </a:solidFill>
                <a:latin typeface="Trebuchet MS"/>
                <a:ea typeface="Trebuchet MS"/>
                <a:cs typeface="Trebuchet MS"/>
                <a:sym typeface="Trebuchet MS"/>
              </a:rPr>
            </a:br>
            <a:r>
              <a:rPr lang="en-US" sz="1100" b="0" i="0" u="none" strike="noStrike" cap="none">
                <a:solidFill>
                  <a:schemeClr val="dk1"/>
                </a:solidFill>
                <a:latin typeface="Trebuchet MS"/>
                <a:ea typeface="Trebuchet MS"/>
                <a:cs typeface="Trebuchet MS"/>
                <a:sym typeface="Trebuchet MS"/>
              </a:rPr>
              <a:t>float64 y</a:t>
            </a:r>
            <a:br>
              <a:rPr lang="en-US" sz="1100" b="0" i="0" u="none" strike="noStrike" cap="none">
                <a:solidFill>
                  <a:schemeClr val="dk1"/>
                </a:solidFill>
                <a:latin typeface="Trebuchet MS"/>
                <a:ea typeface="Trebuchet MS"/>
                <a:cs typeface="Trebuchet MS"/>
                <a:sym typeface="Trebuchet MS"/>
              </a:rPr>
            </a:br>
            <a:r>
              <a:rPr lang="en-US" sz="1100" b="0" i="0" u="none" strike="noStrike" cap="none">
                <a:solidFill>
                  <a:schemeClr val="dk1"/>
                </a:solidFill>
                <a:latin typeface="Trebuchet MS"/>
                <a:ea typeface="Trebuchet MS"/>
                <a:cs typeface="Trebuchet MS"/>
                <a:sym typeface="Trebuchet MS"/>
              </a:rPr>
              <a:t>float64 z</a:t>
            </a:r>
            <a:endParaRPr sz="1100" b="0" i="0" u="none" strike="noStrike" cap="none">
              <a:solidFill>
                <a:schemeClr val="dk1"/>
              </a:solidFill>
              <a:latin typeface="Trebuchet MS"/>
              <a:ea typeface="Trebuchet MS"/>
              <a:cs typeface="Trebuchet MS"/>
              <a:sym typeface="Trebuchet MS"/>
            </a:endParaRPr>
          </a:p>
        </p:txBody>
      </p:sp>
      <p:sp>
        <p:nvSpPr>
          <p:cNvPr id="583" name="Google Shape;583;p32"/>
          <p:cNvSpPr/>
          <p:nvPr/>
        </p:nvSpPr>
        <p:spPr>
          <a:xfrm>
            <a:off x="8020861" y="5838497"/>
            <a:ext cx="318499" cy="529120"/>
          </a:xfrm>
          <a:prstGeom prst="leftBrace">
            <a:avLst>
              <a:gd name="adj1" fmla="val 8333"/>
              <a:gd name="adj2" fmla="val 50000"/>
            </a:avLst>
          </a:prstGeom>
          <a:noFill/>
          <a:ln w="25400" cap="rnd" cmpd="sng">
            <a:solidFill>
              <a:schemeClr val="accent5"/>
            </a:solidFill>
            <a:prstDash val="solid"/>
            <a:round/>
            <a:headEnd type="none" w="sm" len="sm"/>
            <a:tailEnd type="none" w="sm" len="sm"/>
          </a:ln>
          <a:effectLst>
            <a:outerShdw blurRad="38100" dist="254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32"/>
          <p:cNvSpPr txBox="1"/>
          <p:nvPr/>
        </p:nvSpPr>
        <p:spPr>
          <a:xfrm>
            <a:off x="8267178" y="5802975"/>
            <a:ext cx="1006867" cy="600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rebuchet MS"/>
                <a:ea typeface="Trebuchet MS"/>
                <a:cs typeface="Trebuchet MS"/>
                <a:sym typeface="Trebuchet MS"/>
              </a:rPr>
              <a:t>float64 x</a:t>
            </a:r>
            <a:br>
              <a:rPr lang="en-US" sz="1100" b="0" i="0" u="none" strike="noStrike" cap="none">
                <a:solidFill>
                  <a:schemeClr val="dk1"/>
                </a:solidFill>
                <a:latin typeface="Trebuchet MS"/>
                <a:ea typeface="Trebuchet MS"/>
                <a:cs typeface="Trebuchet MS"/>
                <a:sym typeface="Trebuchet MS"/>
              </a:rPr>
            </a:br>
            <a:r>
              <a:rPr lang="en-US" sz="1100" b="0" i="0" u="none" strike="noStrike" cap="none">
                <a:solidFill>
                  <a:schemeClr val="dk1"/>
                </a:solidFill>
                <a:latin typeface="Trebuchet MS"/>
                <a:ea typeface="Trebuchet MS"/>
                <a:cs typeface="Trebuchet MS"/>
                <a:sym typeface="Trebuchet MS"/>
              </a:rPr>
              <a:t>float64 y</a:t>
            </a:r>
            <a:br>
              <a:rPr lang="en-US" sz="1100" b="0" i="0" u="none" strike="noStrike" cap="none">
                <a:solidFill>
                  <a:schemeClr val="dk1"/>
                </a:solidFill>
                <a:latin typeface="Trebuchet MS"/>
                <a:ea typeface="Trebuchet MS"/>
                <a:cs typeface="Trebuchet MS"/>
                <a:sym typeface="Trebuchet MS"/>
              </a:rPr>
            </a:br>
            <a:r>
              <a:rPr lang="en-US" sz="1100" b="0" i="0" u="none" strike="noStrike" cap="none">
                <a:solidFill>
                  <a:schemeClr val="dk1"/>
                </a:solidFill>
                <a:latin typeface="Trebuchet MS"/>
                <a:ea typeface="Trebuchet MS"/>
                <a:cs typeface="Trebuchet MS"/>
                <a:sym typeface="Trebuchet MS"/>
              </a:rPr>
              <a:t>float64 z</a:t>
            </a:r>
            <a:endParaRPr sz="1100" b="0" i="0" u="none" strike="noStrike" cap="none">
              <a:solidFill>
                <a:schemeClr val="dk1"/>
              </a:solidFill>
              <a:latin typeface="Trebuchet MS"/>
              <a:ea typeface="Trebuchet MS"/>
              <a:cs typeface="Trebuchet MS"/>
              <a:sym typeface="Trebuchet MS"/>
            </a:endParaRPr>
          </a:p>
        </p:txBody>
      </p:sp>
      <p:sp>
        <p:nvSpPr>
          <p:cNvPr id="585" name="Google Shape;585;p32"/>
          <p:cNvSpPr txBox="1"/>
          <p:nvPr/>
        </p:nvSpPr>
        <p:spPr>
          <a:xfrm>
            <a:off x="2158320" y="3488050"/>
            <a:ext cx="1797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Trebuchet MS"/>
                <a:ea typeface="Trebuchet MS"/>
                <a:cs typeface="Trebuchet MS"/>
                <a:sym typeface="Trebuchet MS"/>
              </a:rPr>
              <a:t>= odom</a:t>
            </a:r>
            <a:endParaRPr sz="1000" b="1"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Trebuchet MS"/>
                <a:ea typeface="Trebuchet MS"/>
                <a:cs typeface="Trebuchet MS"/>
                <a:sym typeface="Trebuchet MS"/>
              </a:rPr>
              <a:t>               = base_footprint</a:t>
            </a:r>
            <a:endParaRPr sz="10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3"/>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Odometry message</a:t>
            </a:r>
            <a:endParaRPr sz="1800" b="0" i="0" u="none" strike="noStrike" cap="none">
              <a:solidFill>
                <a:srgbClr val="000000"/>
              </a:solidFill>
              <a:latin typeface="Trebuchet MS"/>
              <a:ea typeface="Trebuchet MS"/>
              <a:cs typeface="Trebuchet MS"/>
              <a:sym typeface="Trebuchet MS"/>
            </a:endParaRPr>
          </a:p>
        </p:txBody>
      </p:sp>
      <p:pic>
        <p:nvPicPr>
          <p:cNvPr id="591" name="Google Shape;591;p33"/>
          <p:cNvPicPr preferRelativeResize="0"/>
          <p:nvPr/>
        </p:nvPicPr>
        <p:blipFill rotWithShape="1">
          <a:blip r:embed="rId3">
            <a:alphaModFix/>
          </a:blip>
          <a:srcRect/>
          <a:stretch/>
        </p:blipFill>
        <p:spPr>
          <a:xfrm>
            <a:off x="1441325" y="3008747"/>
            <a:ext cx="8741775" cy="3714964"/>
          </a:xfrm>
          <a:prstGeom prst="rect">
            <a:avLst/>
          </a:prstGeom>
          <a:noFill/>
          <a:ln>
            <a:noFill/>
          </a:ln>
        </p:spPr>
      </p:pic>
      <p:pic>
        <p:nvPicPr>
          <p:cNvPr id="592" name="Google Shape;592;p33"/>
          <p:cNvPicPr preferRelativeResize="0"/>
          <p:nvPr/>
        </p:nvPicPr>
        <p:blipFill rotWithShape="1">
          <a:blip r:embed="rId4">
            <a:alphaModFix/>
          </a:blip>
          <a:srcRect/>
          <a:stretch/>
        </p:blipFill>
        <p:spPr>
          <a:xfrm>
            <a:off x="1441325" y="1925684"/>
            <a:ext cx="8741775" cy="926281"/>
          </a:xfrm>
          <a:prstGeom prst="rect">
            <a:avLst/>
          </a:prstGeom>
          <a:noFill/>
          <a:ln>
            <a:noFill/>
          </a:ln>
        </p:spPr>
      </p:pic>
      <p:sp>
        <p:nvSpPr>
          <p:cNvPr id="593" name="Google Shape;593;p33"/>
          <p:cNvSpPr txBox="1"/>
          <p:nvPr/>
        </p:nvSpPr>
        <p:spPr>
          <a:xfrm>
            <a:off x="1441324" y="1477961"/>
            <a:ext cx="35416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rebuchet MS"/>
                <a:ea typeface="Trebuchet MS"/>
                <a:cs typeface="Trebuchet MS"/>
                <a:sym typeface="Trebuchet MS"/>
              </a:rPr>
              <a:t>OpenCR/turtlebot3_core.ino :</a:t>
            </a:r>
            <a:endParaRPr sz="18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34"/>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Odom_tf</a:t>
            </a:r>
            <a:endParaRPr sz="1800" b="0" i="0" u="none" strike="noStrike" cap="none">
              <a:solidFill>
                <a:srgbClr val="000000"/>
              </a:solidFill>
              <a:latin typeface="Trebuchet MS"/>
              <a:ea typeface="Trebuchet MS"/>
              <a:cs typeface="Trebuchet MS"/>
              <a:sym typeface="Trebuchet MS"/>
            </a:endParaRPr>
          </a:p>
        </p:txBody>
      </p:sp>
      <p:pic>
        <p:nvPicPr>
          <p:cNvPr id="599" name="Google Shape;599;p34"/>
          <p:cNvPicPr preferRelativeResize="0"/>
          <p:nvPr/>
        </p:nvPicPr>
        <p:blipFill rotWithShape="1">
          <a:blip r:embed="rId3">
            <a:alphaModFix/>
          </a:blip>
          <a:srcRect/>
          <a:stretch/>
        </p:blipFill>
        <p:spPr>
          <a:xfrm>
            <a:off x="1441324" y="3090942"/>
            <a:ext cx="8741775" cy="2724558"/>
          </a:xfrm>
          <a:prstGeom prst="rect">
            <a:avLst/>
          </a:prstGeom>
          <a:noFill/>
          <a:ln>
            <a:noFill/>
          </a:ln>
        </p:spPr>
      </p:pic>
      <p:pic>
        <p:nvPicPr>
          <p:cNvPr id="600" name="Google Shape;600;p34"/>
          <p:cNvPicPr preferRelativeResize="0"/>
          <p:nvPr/>
        </p:nvPicPr>
        <p:blipFill rotWithShape="1">
          <a:blip r:embed="rId4">
            <a:alphaModFix/>
          </a:blip>
          <a:srcRect/>
          <a:stretch/>
        </p:blipFill>
        <p:spPr>
          <a:xfrm>
            <a:off x="1441324" y="1929960"/>
            <a:ext cx="8741775" cy="919589"/>
          </a:xfrm>
          <a:prstGeom prst="rect">
            <a:avLst/>
          </a:prstGeom>
          <a:noFill/>
          <a:ln>
            <a:noFill/>
          </a:ln>
        </p:spPr>
      </p:pic>
      <p:sp>
        <p:nvSpPr>
          <p:cNvPr id="601" name="Google Shape;601;p34"/>
          <p:cNvSpPr txBox="1"/>
          <p:nvPr/>
        </p:nvSpPr>
        <p:spPr>
          <a:xfrm>
            <a:off x="1441324" y="1477961"/>
            <a:ext cx="354164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rebuchet MS"/>
                <a:ea typeface="Trebuchet MS"/>
                <a:cs typeface="Trebuchet MS"/>
                <a:sym typeface="Trebuchet MS"/>
              </a:rPr>
              <a:t>OpenCR/turtlebot3_core.ino :</a:t>
            </a:r>
            <a:endParaRPr sz="18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39"/>
          <p:cNvPicPr preferRelativeResize="0"/>
          <p:nvPr/>
        </p:nvPicPr>
        <p:blipFill rotWithShape="1">
          <a:blip r:embed="rId3">
            <a:alphaModFix/>
          </a:blip>
          <a:srcRect/>
          <a:stretch/>
        </p:blipFill>
        <p:spPr>
          <a:xfrm>
            <a:off x="1512753" y="889241"/>
            <a:ext cx="8442905" cy="5968759"/>
          </a:xfrm>
          <a:prstGeom prst="rect">
            <a:avLst/>
          </a:prstGeom>
          <a:noFill/>
          <a:ln>
            <a:noFill/>
          </a:ln>
        </p:spPr>
      </p:pic>
      <p:sp>
        <p:nvSpPr>
          <p:cNvPr id="608" name="Google Shape;608;p39"/>
          <p:cNvSpPr txBox="1"/>
          <p:nvPr/>
        </p:nvSpPr>
        <p:spPr>
          <a:xfrm>
            <a:off x="677160" y="609480"/>
            <a:ext cx="8596500" cy="132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Turtlebot3’s structure after bringup</a:t>
            </a:r>
            <a:endParaRPr sz="1800" b="0" i="0" u="none" strike="noStrike" cap="none">
              <a:solidFill>
                <a:srgbClr val="000000"/>
              </a:solidFill>
              <a:latin typeface="Trebuchet MS"/>
              <a:ea typeface="Trebuchet MS"/>
              <a:cs typeface="Trebuchet MS"/>
              <a:sym typeface="Trebuchet MS"/>
            </a:endParaRPr>
          </a:p>
        </p:txBody>
      </p:sp>
      <p:pic>
        <p:nvPicPr>
          <p:cNvPr id="609" name="Google Shape;609;p39"/>
          <p:cNvPicPr preferRelativeResize="0"/>
          <p:nvPr/>
        </p:nvPicPr>
        <p:blipFill rotWithShape="1">
          <a:blip r:embed="rId4">
            <a:alphaModFix/>
          </a:blip>
          <a:srcRect t="32633" b="53832"/>
          <a:stretch/>
        </p:blipFill>
        <p:spPr>
          <a:xfrm>
            <a:off x="191150" y="1265350"/>
            <a:ext cx="11809800" cy="367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1"/>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rqt_tf_tree of bringup</a:t>
            </a:r>
            <a:endParaRPr sz="1800" b="0" i="0" u="none" strike="noStrike" cap="none">
              <a:solidFill>
                <a:srgbClr val="000000"/>
              </a:solidFill>
              <a:latin typeface="Trebuchet MS"/>
              <a:ea typeface="Trebuchet MS"/>
              <a:cs typeface="Trebuchet MS"/>
              <a:sym typeface="Trebuchet MS"/>
            </a:endParaRPr>
          </a:p>
        </p:txBody>
      </p:sp>
      <p:pic>
        <p:nvPicPr>
          <p:cNvPr id="615" name="Google Shape;615;p31"/>
          <p:cNvPicPr preferRelativeResize="0"/>
          <p:nvPr/>
        </p:nvPicPr>
        <p:blipFill rotWithShape="1">
          <a:blip r:embed="rId3">
            <a:alphaModFix/>
          </a:blip>
          <a:srcRect/>
          <a:stretch/>
        </p:blipFill>
        <p:spPr>
          <a:xfrm>
            <a:off x="1615248" y="1398919"/>
            <a:ext cx="9219594" cy="524845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5"/>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Simultaneous localization and mapping (SLAM)</a:t>
            </a:r>
            <a:endParaRPr sz="1800" b="0" i="0" u="none" strike="noStrike" cap="none">
              <a:solidFill>
                <a:srgbClr val="000000"/>
              </a:solidFill>
              <a:latin typeface="Trebuchet MS"/>
              <a:ea typeface="Trebuchet MS"/>
              <a:cs typeface="Trebuchet MS"/>
              <a:sym typeface="Trebuchet MS"/>
            </a:endParaRPr>
          </a:p>
        </p:txBody>
      </p:sp>
      <p:sp>
        <p:nvSpPr>
          <p:cNvPr id="621" name="Google Shape;621;p35"/>
          <p:cNvSpPr txBox="1"/>
          <p:nvPr/>
        </p:nvSpPr>
        <p:spPr>
          <a:xfrm>
            <a:off x="1560960" y="2100600"/>
            <a:ext cx="9069840" cy="315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In </a:t>
            </a:r>
            <a:r>
              <a:rPr lang="en-US" sz="1800" b="0" i="0" u="sng" strike="noStrike" cap="none">
                <a:solidFill>
                  <a:srgbClr val="000000"/>
                </a:solidFill>
                <a:latin typeface="Arial"/>
                <a:ea typeface="Arial"/>
                <a:cs typeface="Arial"/>
                <a:sym typeface="Arial"/>
                <a:hlinkClick r:id="rId3"/>
              </a:rPr>
              <a:t>navigation</a:t>
            </a:r>
            <a:r>
              <a:rPr lang="en-US" sz="1800" b="0" i="0" u="none" strike="noStrike" cap="none">
                <a:solidFill>
                  <a:srgbClr val="000000"/>
                </a:solidFill>
                <a:latin typeface="Arial"/>
                <a:ea typeface="Arial"/>
                <a:cs typeface="Arial"/>
                <a:sym typeface="Arial"/>
              </a:rPr>
              <a:t>, </a:t>
            </a:r>
            <a:r>
              <a:rPr lang="en-US" sz="1800" b="0" i="0" u="sng" strike="noStrike" cap="none">
                <a:solidFill>
                  <a:srgbClr val="000000"/>
                </a:solidFill>
                <a:latin typeface="Arial"/>
                <a:ea typeface="Arial"/>
                <a:cs typeface="Arial"/>
                <a:sym typeface="Arial"/>
                <a:hlinkClick r:id="rId4"/>
              </a:rPr>
              <a:t>robotic mapping</a:t>
            </a:r>
            <a:r>
              <a:rPr lang="en-US" sz="1800" b="0" i="0" u="none" strike="noStrike" cap="none">
                <a:solidFill>
                  <a:srgbClr val="000000"/>
                </a:solidFill>
                <a:latin typeface="Arial"/>
                <a:ea typeface="Arial"/>
                <a:cs typeface="Arial"/>
                <a:sym typeface="Arial"/>
              </a:rPr>
              <a:t> and </a:t>
            </a:r>
            <a:r>
              <a:rPr lang="en-US" sz="1800" b="0" i="0" u="sng" strike="noStrike" cap="none">
                <a:solidFill>
                  <a:srgbClr val="000000"/>
                </a:solidFill>
                <a:latin typeface="Arial"/>
                <a:ea typeface="Arial"/>
                <a:cs typeface="Arial"/>
                <a:sym typeface="Arial"/>
                <a:hlinkClick r:id="rId5"/>
              </a:rPr>
              <a:t>odometry</a:t>
            </a:r>
            <a:r>
              <a:rPr lang="en-US" sz="1800" b="0" i="0" u="none" strike="noStrike" cap="none">
                <a:solidFill>
                  <a:srgbClr val="000000"/>
                </a:solidFill>
                <a:latin typeface="Arial"/>
                <a:ea typeface="Arial"/>
                <a:cs typeface="Arial"/>
                <a:sym typeface="Arial"/>
              </a:rPr>
              <a:t> for </a:t>
            </a:r>
            <a:r>
              <a:rPr lang="en-US" sz="1800" b="0" i="0" u="sng" strike="noStrike" cap="none">
                <a:solidFill>
                  <a:srgbClr val="000000"/>
                </a:solidFill>
                <a:latin typeface="Arial"/>
                <a:ea typeface="Arial"/>
                <a:cs typeface="Arial"/>
                <a:sym typeface="Arial"/>
                <a:hlinkClick r:id="rId6"/>
              </a:rPr>
              <a:t>virtual reality</a:t>
            </a:r>
            <a:r>
              <a:rPr lang="en-US" sz="1800" b="0" i="0" u="none" strike="noStrike" cap="none">
                <a:solidFill>
                  <a:srgbClr val="000000"/>
                </a:solidFill>
                <a:latin typeface="Arial"/>
                <a:ea typeface="Arial"/>
                <a:cs typeface="Arial"/>
                <a:sym typeface="Arial"/>
              </a:rPr>
              <a:t> or </a:t>
            </a:r>
            <a:r>
              <a:rPr lang="en-US" sz="1800" b="0" i="0" u="sng" strike="noStrike" cap="none">
                <a:solidFill>
                  <a:srgbClr val="000000"/>
                </a:solidFill>
                <a:latin typeface="Arial"/>
                <a:ea typeface="Arial"/>
                <a:cs typeface="Arial"/>
                <a:sym typeface="Arial"/>
                <a:hlinkClick r:id="rId7"/>
              </a:rPr>
              <a:t>augmented reality</a:t>
            </a:r>
            <a:r>
              <a:rPr lang="en-US" sz="1800" b="0" i="0" u="none" strike="noStrike" cap="none">
                <a:solidFill>
                  <a:srgbClr val="000000"/>
                </a:solidFill>
                <a:latin typeface="Arial"/>
                <a:ea typeface="Arial"/>
                <a:cs typeface="Arial"/>
                <a:sym typeface="Arial"/>
              </a:rPr>
              <a:t>, simultaneous localization and mapping (SLAM) is the computational problem of constructing or updating a map of an unknown environment while simultaneously keeping track of an agent's location within it.</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625"/>
        <p:cNvGrpSpPr/>
        <p:nvPr/>
      </p:nvGrpSpPr>
      <p:grpSpPr>
        <a:xfrm>
          <a:off x="0" y="0"/>
          <a:ext cx="0" cy="0"/>
          <a:chOff x="0" y="0"/>
          <a:chExt cx="0" cy="0"/>
        </a:xfrm>
      </p:grpSpPr>
      <p:sp>
        <p:nvSpPr>
          <p:cNvPr id="626" name="Google Shape;626;p36"/>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 SLAM instructions</a:t>
            </a:r>
            <a:endParaRPr sz="1800" b="0" i="0" u="none" strike="noStrike" cap="none">
              <a:solidFill>
                <a:srgbClr val="000000"/>
              </a:solidFill>
              <a:latin typeface="Trebuchet MS"/>
              <a:ea typeface="Trebuchet MS"/>
              <a:cs typeface="Trebuchet MS"/>
              <a:sym typeface="Trebuchet MS"/>
            </a:endParaRPr>
          </a:p>
        </p:txBody>
      </p:sp>
      <p:pic>
        <p:nvPicPr>
          <p:cNvPr id="627" name="Google Shape;627;p36"/>
          <p:cNvPicPr preferRelativeResize="0"/>
          <p:nvPr/>
        </p:nvPicPr>
        <p:blipFill rotWithShape="1">
          <a:blip r:embed="rId3">
            <a:alphaModFix/>
          </a:blip>
          <a:srcRect/>
          <a:stretch/>
        </p:blipFill>
        <p:spPr>
          <a:xfrm>
            <a:off x="191160" y="1751760"/>
            <a:ext cx="11809800" cy="2712240"/>
          </a:xfrm>
          <a:prstGeom prst="rect">
            <a:avLst/>
          </a:prstGeom>
          <a:noFill/>
          <a:ln>
            <a:noFill/>
          </a:ln>
        </p:spPr>
      </p:pic>
      <p:sp>
        <p:nvSpPr>
          <p:cNvPr id="628" name="Google Shape;628;p36"/>
          <p:cNvSpPr txBox="1"/>
          <p:nvPr/>
        </p:nvSpPr>
        <p:spPr>
          <a:xfrm>
            <a:off x="648000" y="5517720"/>
            <a:ext cx="7741440" cy="6022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Turtlebot3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Arial"/>
                <a:ea typeface="Arial"/>
                <a:cs typeface="Arial"/>
                <a:sym typeface="Arial"/>
                <a:hlinkClick r:id="rId4"/>
              </a:rPr>
              <a:t>http://emanual.robotis.com/docs/en/platform/turtlebot3/overview/#turtlebot3</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Slam demo video</a:t>
            </a:r>
            <a:endParaRPr lang="zh-TW" altLang="en-US" dirty="0"/>
          </a:p>
        </p:txBody>
      </p:sp>
      <p:pic>
        <p:nvPicPr>
          <p:cNvPr id="4" name="slam-combine_trial_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5587" y="1643866"/>
            <a:ext cx="7819551" cy="4398160"/>
          </a:xfrm>
        </p:spPr>
      </p:pic>
    </p:spTree>
    <p:extLst>
      <p:ext uri="{BB962C8B-B14F-4D97-AF65-F5344CB8AC3E}">
        <p14:creationId xmlns:p14="http://schemas.microsoft.com/office/powerpoint/2010/main" val="16759465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40"/>
          <p:cNvPicPr preferRelativeResize="0"/>
          <p:nvPr/>
        </p:nvPicPr>
        <p:blipFill rotWithShape="1">
          <a:blip r:embed="rId3">
            <a:alphaModFix/>
          </a:blip>
          <a:srcRect/>
          <a:stretch/>
        </p:blipFill>
        <p:spPr>
          <a:xfrm>
            <a:off x="1512753" y="889241"/>
            <a:ext cx="8442905" cy="5968759"/>
          </a:xfrm>
          <a:prstGeom prst="rect">
            <a:avLst/>
          </a:prstGeom>
          <a:noFill/>
          <a:ln>
            <a:noFill/>
          </a:ln>
        </p:spPr>
      </p:pic>
      <p:sp>
        <p:nvSpPr>
          <p:cNvPr id="641" name="Google Shape;641;p40"/>
          <p:cNvSpPr txBox="1"/>
          <p:nvPr/>
        </p:nvSpPr>
        <p:spPr>
          <a:xfrm>
            <a:off x="677160" y="609480"/>
            <a:ext cx="8596500" cy="132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Turtlebot3’s structure while SLAM</a:t>
            </a:r>
            <a:endParaRPr sz="1800" b="0" i="0" u="none" strike="noStrike" cap="none">
              <a:solidFill>
                <a:srgbClr val="000000"/>
              </a:solidFill>
              <a:latin typeface="Trebuchet MS"/>
              <a:ea typeface="Trebuchet MS"/>
              <a:cs typeface="Trebuchet MS"/>
              <a:sym typeface="Trebuchet MS"/>
            </a:endParaRPr>
          </a:p>
        </p:txBody>
      </p:sp>
      <p:pic>
        <p:nvPicPr>
          <p:cNvPr id="642" name="Google Shape;642;p40"/>
          <p:cNvPicPr preferRelativeResize="0"/>
          <p:nvPr/>
        </p:nvPicPr>
        <p:blipFill rotWithShape="1">
          <a:blip r:embed="rId4">
            <a:alphaModFix/>
          </a:blip>
          <a:srcRect t="81783"/>
          <a:stretch/>
        </p:blipFill>
        <p:spPr>
          <a:xfrm>
            <a:off x="191100" y="1275025"/>
            <a:ext cx="11809800" cy="494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Concept of </a:t>
            </a:r>
            <a:r>
              <a:rPr lang="en-US" altLang="zh-TW" dirty="0">
                <a:solidFill>
                  <a:schemeClr val="accent2">
                    <a:lumMod val="75000"/>
                  </a:schemeClr>
                </a:solidFill>
              </a:rPr>
              <a:t>R</a:t>
            </a:r>
            <a:r>
              <a:rPr lang="en-US" altLang="zh-TW" dirty="0"/>
              <a:t>obot </a:t>
            </a:r>
            <a:r>
              <a:rPr lang="en-US" altLang="zh-TW" dirty="0">
                <a:solidFill>
                  <a:schemeClr val="accent2">
                    <a:lumMod val="75000"/>
                  </a:schemeClr>
                </a:solidFill>
              </a:rPr>
              <a:t>O</a:t>
            </a:r>
            <a:r>
              <a:rPr lang="en-US" altLang="zh-TW" dirty="0"/>
              <a:t>perating </a:t>
            </a:r>
            <a:r>
              <a:rPr lang="en-US" altLang="zh-TW" dirty="0">
                <a:solidFill>
                  <a:schemeClr val="accent2">
                    <a:lumMod val="75000"/>
                  </a:schemeClr>
                </a:solidFill>
              </a:rPr>
              <a:t>S</a:t>
            </a:r>
            <a:r>
              <a:rPr lang="en-US" altLang="zh-TW" dirty="0"/>
              <a:t>ystem</a:t>
            </a:r>
            <a:br>
              <a:rPr lang="en-US" altLang="zh-TW" dirty="0"/>
            </a:br>
            <a:r>
              <a:rPr lang="en-US" altLang="zh-TW" sz="2000" dirty="0">
                <a:solidFill>
                  <a:srgbClr val="FF0000"/>
                </a:solidFill>
                <a:hlinkClick r:id="rId3"/>
              </a:rPr>
              <a:t>http://wiki.ros.org/ROS/Concepts</a:t>
            </a:r>
            <a:endParaRPr lang="zh-TW" altLang="en-US" sz="2000" dirty="0">
              <a:solidFill>
                <a:srgbClr val="FF0000"/>
              </a:solidFill>
            </a:endParaRPr>
          </a:p>
        </p:txBody>
      </p:sp>
      <p:sp>
        <p:nvSpPr>
          <p:cNvPr id="3" name="內容版面配置區 2"/>
          <p:cNvSpPr>
            <a:spLocks noGrp="1"/>
          </p:cNvSpPr>
          <p:nvPr>
            <p:ph idx="1"/>
          </p:nvPr>
        </p:nvSpPr>
        <p:spPr>
          <a:xfrm>
            <a:off x="809219" y="1870444"/>
            <a:ext cx="8596668" cy="3199268"/>
          </a:xfrm>
        </p:spPr>
        <p:txBody>
          <a:bodyPr>
            <a:normAutofit/>
          </a:bodyPr>
          <a:lstStyle/>
          <a:p>
            <a:r>
              <a:rPr lang="en-US" altLang="zh-TW" sz="2400" dirty="0"/>
              <a:t>Concept</a:t>
            </a:r>
          </a:p>
          <a:p>
            <a:pPr lvl="1"/>
            <a:r>
              <a:rPr lang="en-US" altLang="zh-TW" sz="2000" dirty="0"/>
              <a:t>Open-source system to run robot</a:t>
            </a:r>
          </a:p>
          <a:p>
            <a:pPr lvl="1"/>
            <a:r>
              <a:rPr lang="en-US" altLang="zh-TW" sz="2000" dirty="0"/>
              <a:t>Integrate most of the robot-related resources.</a:t>
            </a:r>
          </a:p>
          <a:p>
            <a:pPr lvl="1"/>
            <a:endParaRPr lang="en-US" altLang="zh-TW" sz="2000" dirty="0"/>
          </a:p>
          <a:p>
            <a:r>
              <a:rPr lang="en-US" altLang="zh-TW" sz="2400" dirty="0"/>
              <a:t>Characteristics</a:t>
            </a:r>
            <a:r>
              <a:rPr lang="zh-TW" altLang="en-US" sz="2400" dirty="0"/>
              <a:t>：</a:t>
            </a:r>
            <a:endParaRPr lang="en-US" altLang="zh-TW" sz="2400" dirty="0"/>
          </a:p>
          <a:p>
            <a:pPr lvl="2"/>
            <a:r>
              <a:rPr lang="en-US" altLang="zh-TW" sz="1800" dirty="0"/>
              <a:t>Allow code to be </a:t>
            </a:r>
            <a:r>
              <a:rPr lang="en-US" altLang="zh-TW" sz="1800" b="1" dirty="0">
                <a:solidFill>
                  <a:srgbClr val="0070C0"/>
                </a:solidFill>
              </a:rPr>
              <a:t>designed independently </a:t>
            </a:r>
            <a:r>
              <a:rPr lang="en-US" altLang="zh-TW" sz="1800" dirty="0"/>
              <a:t>and </a:t>
            </a:r>
            <a:r>
              <a:rPr lang="en-US" altLang="zh-TW" sz="1800" b="1" dirty="0">
                <a:solidFill>
                  <a:srgbClr val="0070C0"/>
                </a:solidFill>
              </a:rPr>
              <a:t>be integrated </a:t>
            </a:r>
            <a:r>
              <a:rPr lang="en-US" altLang="zh-TW" sz="1800" dirty="0"/>
              <a:t>in ROS.</a:t>
            </a:r>
          </a:p>
        </p:txBody>
      </p:sp>
      <p:sp>
        <p:nvSpPr>
          <p:cNvPr id="4" name="內容版面配置區 2">
            <a:extLst>
              <a:ext uri="{FF2B5EF4-FFF2-40B4-BE49-F238E27FC236}">
                <a16:creationId xmlns:a16="http://schemas.microsoft.com/office/drawing/2014/main" id="{B286D781-6BB6-4099-B7DF-DB4430446360}"/>
              </a:ext>
            </a:extLst>
          </p:cNvPr>
          <p:cNvSpPr txBox="1">
            <a:spLocks/>
          </p:cNvSpPr>
          <p:nvPr/>
        </p:nvSpPr>
        <p:spPr>
          <a:xfrm>
            <a:off x="809219" y="5537200"/>
            <a:ext cx="8596668" cy="105908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2"/>
            <a:endParaRPr lang="en-US" altLang="zh-TW" dirty="0"/>
          </a:p>
          <a:p>
            <a:r>
              <a:rPr lang="en-US" altLang="zh-TW" dirty="0">
                <a:hlinkClick r:id="rId4"/>
              </a:rPr>
              <a:t>ROS Tutorial</a:t>
            </a:r>
            <a:endParaRPr lang="en-US" altLang="zh-TW" dirty="0"/>
          </a:p>
          <a:p>
            <a:endParaRPr lang="en-US" altLang="zh-TW" sz="1800" dirty="0"/>
          </a:p>
        </p:txBody>
      </p:sp>
    </p:spTree>
    <p:extLst>
      <p:ext uri="{BB962C8B-B14F-4D97-AF65-F5344CB8AC3E}">
        <p14:creationId xmlns:p14="http://schemas.microsoft.com/office/powerpoint/2010/main" val="2526681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1"/>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rqt_tf_tree of SLAM</a:t>
            </a:r>
            <a:endParaRPr sz="1800" b="0" i="0" u="none" strike="noStrike" cap="none">
              <a:solidFill>
                <a:srgbClr val="000000"/>
              </a:solidFill>
              <a:latin typeface="Trebuchet MS"/>
              <a:ea typeface="Trebuchet MS"/>
              <a:cs typeface="Trebuchet MS"/>
              <a:sym typeface="Trebuchet MS"/>
            </a:endParaRPr>
          </a:p>
        </p:txBody>
      </p:sp>
      <p:pic>
        <p:nvPicPr>
          <p:cNvPr id="649" name="Google Shape;649;p41"/>
          <p:cNvPicPr preferRelativeResize="0"/>
          <p:nvPr/>
        </p:nvPicPr>
        <p:blipFill rotWithShape="1">
          <a:blip r:embed="rId3">
            <a:alphaModFix/>
          </a:blip>
          <a:srcRect/>
          <a:stretch/>
        </p:blipFill>
        <p:spPr>
          <a:xfrm>
            <a:off x="1613043" y="1398919"/>
            <a:ext cx="9224005" cy="5248459"/>
          </a:xfrm>
          <a:prstGeom prst="rect">
            <a:avLst/>
          </a:prstGeom>
          <a:noFill/>
          <a:ln>
            <a:noFill/>
          </a:ln>
        </p:spPr>
      </p:pic>
      <p:sp>
        <p:nvSpPr>
          <p:cNvPr id="650" name="Google Shape;650;p41"/>
          <p:cNvSpPr/>
          <p:nvPr/>
        </p:nvSpPr>
        <p:spPr>
          <a:xfrm>
            <a:off x="5137079" y="2719399"/>
            <a:ext cx="2157573" cy="927927"/>
          </a:xfrm>
          <a:custGeom>
            <a:avLst/>
            <a:gdLst/>
            <a:ahLst/>
            <a:cxnLst/>
            <a:rect l="l" t="t" r="r" b="b"/>
            <a:pathLst>
              <a:path w="7602" h="6802" extrusionOk="0">
                <a:moveTo>
                  <a:pt x="1133" y="0"/>
                </a:moveTo>
                <a:cubicBezTo>
                  <a:pt x="566" y="0"/>
                  <a:pt x="0" y="566"/>
                  <a:pt x="0" y="1133"/>
                </a:cubicBezTo>
                <a:lnTo>
                  <a:pt x="0" y="5667"/>
                </a:lnTo>
                <a:cubicBezTo>
                  <a:pt x="0" y="6234"/>
                  <a:pt x="566" y="6801"/>
                  <a:pt x="1133" y="6801"/>
                </a:cubicBezTo>
                <a:lnTo>
                  <a:pt x="6467" y="6801"/>
                </a:lnTo>
                <a:cubicBezTo>
                  <a:pt x="7034" y="6801"/>
                  <a:pt x="7601" y="6234"/>
                  <a:pt x="7601" y="5667"/>
                </a:cubicBezTo>
                <a:lnTo>
                  <a:pt x="7601" y="1133"/>
                </a:lnTo>
                <a:cubicBezTo>
                  <a:pt x="7601" y="566"/>
                  <a:pt x="7034" y="0"/>
                  <a:pt x="6467" y="0"/>
                </a:cubicBezTo>
                <a:lnTo>
                  <a:pt x="1133" y="0"/>
                </a:lnTo>
              </a:path>
            </a:pathLst>
          </a:custGeom>
          <a:noFill/>
          <a:ln w="36000" cap="flat" cmpd="sng">
            <a:solidFill>
              <a:srgbClr val="579D1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50"/>
                                        </p:tgtEl>
                                      </p:cBhvr>
                                    </p:animEffect>
                                    <p:set>
                                      <p:cBhvr>
                                        <p:cTn id="7" dur="1" fill="hold">
                                          <p:stCondLst>
                                            <p:cond delay="500"/>
                                          </p:stCondLst>
                                        </p:cTn>
                                        <p:tgtEl>
                                          <p:spTgt spid="6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2"/>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rqt_graph of SLAM</a:t>
            </a:r>
            <a:endParaRPr sz="1800" b="0" i="0" u="none" strike="noStrike" cap="none">
              <a:solidFill>
                <a:srgbClr val="000000"/>
              </a:solidFill>
              <a:latin typeface="Trebuchet MS"/>
              <a:ea typeface="Trebuchet MS"/>
              <a:cs typeface="Trebuchet MS"/>
              <a:sym typeface="Trebuchet MS"/>
            </a:endParaRPr>
          </a:p>
        </p:txBody>
      </p:sp>
      <p:pic>
        <p:nvPicPr>
          <p:cNvPr id="656" name="Google Shape;656;p42"/>
          <p:cNvPicPr preferRelativeResize="0"/>
          <p:nvPr/>
        </p:nvPicPr>
        <p:blipFill rotWithShape="1">
          <a:blip r:embed="rId3">
            <a:alphaModFix/>
          </a:blip>
          <a:srcRect/>
          <a:stretch/>
        </p:blipFill>
        <p:spPr>
          <a:xfrm>
            <a:off x="1752663" y="1376737"/>
            <a:ext cx="8912086" cy="50754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8"/>
          <p:cNvSpPr/>
          <p:nvPr/>
        </p:nvSpPr>
        <p:spPr>
          <a:xfrm>
            <a:off x="1055440" y="2708920"/>
            <a:ext cx="8496944" cy="2448272"/>
          </a:xfrm>
          <a:prstGeom prst="roundRect">
            <a:avLst>
              <a:gd name="adj" fmla="val 16667"/>
            </a:avLst>
          </a:prstGeom>
          <a:solidFill>
            <a:srgbClr val="90C226">
              <a:alpha val="9411"/>
            </a:srgbClr>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663" name="Google Shape;663;p38"/>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Save map</a:t>
            </a:r>
            <a:endParaRPr sz="1800" b="0" i="0" u="none" strike="noStrike" cap="none">
              <a:solidFill>
                <a:srgbClr val="000000"/>
              </a:solidFill>
              <a:latin typeface="Trebuchet MS"/>
              <a:ea typeface="Trebuchet MS"/>
              <a:cs typeface="Trebuchet MS"/>
              <a:sym typeface="Trebuchet MS"/>
            </a:endParaRPr>
          </a:p>
        </p:txBody>
      </p:sp>
      <p:pic>
        <p:nvPicPr>
          <p:cNvPr id="664" name="Google Shape;664;p38"/>
          <p:cNvPicPr preferRelativeResize="0"/>
          <p:nvPr/>
        </p:nvPicPr>
        <p:blipFill rotWithShape="1">
          <a:blip r:embed="rId3">
            <a:alphaModFix/>
          </a:blip>
          <a:srcRect/>
          <a:stretch/>
        </p:blipFill>
        <p:spPr>
          <a:xfrm>
            <a:off x="191344" y="1649406"/>
            <a:ext cx="11737304" cy="411442"/>
          </a:xfrm>
          <a:prstGeom prst="rect">
            <a:avLst/>
          </a:prstGeom>
          <a:noFill/>
          <a:ln>
            <a:noFill/>
          </a:ln>
        </p:spPr>
      </p:pic>
      <p:pic>
        <p:nvPicPr>
          <p:cNvPr id="665" name="Google Shape;665;p38"/>
          <p:cNvPicPr preferRelativeResize="0"/>
          <p:nvPr/>
        </p:nvPicPr>
        <p:blipFill rotWithShape="1">
          <a:blip r:embed="rId4">
            <a:alphaModFix/>
          </a:blip>
          <a:srcRect t="18519" r="36954"/>
          <a:stretch/>
        </p:blipFill>
        <p:spPr>
          <a:xfrm>
            <a:off x="4718847" y="3284984"/>
            <a:ext cx="4545505" cy="1584176"/>
          </a:xfrm>
          <a:prstGeom prst="rect">
            <a:avLst/>
          </a:prstGeom>
          <a:noFill/>
          <a:ln>
            <a:noFill/>
          </a:ln>
        </p:spPr>
      </p:pic>
      <p:sp>
        <p:nvSpPr>
          <p:cNvPr id="666" name="Google Shape;666;p38"/>
          <p:cNvSpPr/>
          <p:nvPr/>
        </p:nvSpPr>
        <p:spPr>
          <a:xfrm>
            <a:off x="1343472" y="3356992"/>
            <a:ext cx="1800200" cy="1367664"/>
          </a:xfrm>
          <a:prstGeom prst="rect">
            <a:avLst/>
          </a:prstGeom>
          <a:solidFill>
            <a:schemeClr val="lt1"/>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map.pgm</a:t>
            </a:r>
            <a:endParaRPr sz="1800" b="0" i="0" u="none" strike="noStrike" cap="none">
              <a:solidFill>
                <a:schemeClr val="dk1"/>
              </a:solidFill>
              <a:latin typeface="Trebuchet MS"/>
              <a:ea typeface="Trebuchet MS"/>
              <a:cs typeface="Trebuchet MS"/>
              <a:sym typeface="Trebuchet MS"/>
            </a:endParaRPr>
          </a:p>
        </p:txBody>
      </p:sp>
      <p:sp>
        <p:nvSpPr>
          <p:cNvPr id="667" name="Google Shape;667;p38"/>
          <p:cNvSpPr txBox="1"/>
          <p:nvPr/>
        </p:nvSpPr>
        <p:spPr>
          <a:xfrm>
            <a:off x="1343472" y="2882399"/>
            <a:ext cx="19442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rebuchet MS"/>
                <a:ea typeface="Trebuchet MS"/>
                <a:cs typeface="Trebuchet MS"/>
                <a:sym typeface="Trebuchet MS"/>
              </a:rPr>
              <a:t>Image file:</a:t>
            </a:r>
            <a:endParaRPr sz="2000" b="0" i="0" u="none" strike="noStrike" cap="none">
              <a:solidFill>
                <a:schemeClr val="dk1"/>
              </a:solidFill>
              <a:latin typeface="Trebuchet MS"/>
              <a:ea typeface="Trebuchet MS"/>
              <a:cs typeface="Trebuchet MS"/>
              <a:sym typeface="Trebuchet MS"/>
            </a:endParaRPr>
          </a:p>
        </p:txBody>
      </p:sp>
      <p:sp>
        <p:nvSpPr>
          <p:cNvPr id="668" name="Google Shape;668;p38"/>
          <p:cNvSpPr txBox="1"/>
          <p:nvPr/>
        </p:nvSpPr>
        <p:spPr>
          <a:xfrm>
            <a:off x="4718847" y="2882399"/>
            <a:ext cx="19442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rebuchet MS"/>
                <a:ea typeface="Trebuchet MS"/>
                <a:cs typeface="Trebuchet MS"/>
                <a:sym typeface="Trebuchet MS"/>
              </a:rPr>
              <a:t>YAML file:</a:t>
            </a:r>
            <a:endParaRPr sz="2000" b="0" i="0" u="none" strike="noStrike" cap="none">
              <a:solidFill>
                <a:schemeClr val="dk1"/>
              </a:solidFill>
              <a:latin typeface="Trebuchet MS"/>
              <a:ea typeface="Trebuchet MS"/>
              <a:cs typeface="Trebuchet MS"/>
              <a:sym typeface="Trebuchet MS"/>
            </a:endParaRPr>
          </a:p>
        </p:txBody>
      </p:sp>
      <p:sp>
        <p:nvSpPr>
          <p:cNvPr id="669" name="Google Shape;669;p38"/>
          <p:cNvSpPr txBox="1"/>
          <p:nvPr/>
        </p:nvSpPr>
        <p:spPr>
          <a:xfrm>
            <a:off x="1055440" y="2308810"/>
            <a:ext cx="259228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a:solidFill>
                  <a:schemeClr val="dk1"/>
                </a:solidFill>
                <a:latin typeface="Trebuchet MS"/>
                <a:ea typeface="Trebuchet MS"/>
                <a:cs typeface="Trebuchet MS"/>
                <a:sym typeface="Trebuchet MS"/>
              </a:rPr>
              <a:t>M</a:t>
            </a:r>
            <a:r>
              <a:rPr lang="en-US" sz="2000" b="0" i="0" u="none" strike="noStrike" cap="none">
                <a:solidFill>
                  <a:schemeClr val="dk1"/>
                </a:solidFill>
                <a:latin typeface="Trebuchet MS"/>
                <a:ea typeface="Trebuchet MS"/>
                <a:cs typeface="Trebuchet MS"/>
                <a:sym typeface="Trebuchet MS"/>
              </a:rPr>
              <a:t>ap format:</a:t>
            </a:r>
            <a:endParaRPr sz="2000" b="0" i="0" u="none" strike="noStrike" cap="none">
              <a:solidFill>
                <a:schemeClr val="dk1"/>
              </a:solidFill>
              <a:latin typeface="Trebuchet MS"/>
              <a:ea typeface="Trebuchet MS"/>
              <a:cs typeface="Trebuchet MS"/>
              <a:sym typeface="Trebuchet MS"/>
            </a:endParaRPr>
          </a:p>
        </p:txBody>
      </p:sp>
      <p:sp>
        <p:nvSpPr>
          <p:cNvPr id="670" name="Google Shape;670;p38"/>
          <p:cNvSpPr/>
          <p:nvPr/>
        </p:nvSpPr>
        <p:spPr>
          <a:xfrm>
            <a:off x="5318525" y="3704150"/>
            <a:ext cx="861600" cy="154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map.pgm</a:t>
            </a:r>
            <a:endParaRPr sz="800" b="0" i="0" u="none" strike="noStrike" cap="none">
              <a:solidFill>
                <a:srgbClr val="000000"/>
              </a:solidFill>
              <a:latin typeface="Arial"/>
              <a:ea typeface="Arial"/>
              <a:cs typeface="Arial"/>
              <a:sym typeface="Arial"/>
            </a:endParaRPr>
          </a:p>
        </p:txBody>
      </p:sp>
      <p:sp>
        <p:nvSpPr>
          <p:cNvPr id="671" name="Google Shape;671;p38"/>
          <p:cNvSpPr txBox="1"/>
          <p:nvPr/>
        </p:nvSpPr>
        <p:spPr>
          <a:xfrm>
            <a:off x="1264200" y="5500075"/>
            <a:ext cx="6086100" cy="5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Supported image format:</a:t>
            </a: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tga, bmp, pnm(pbm, pgm, ppm), xpm, xcf, pcx, gif, jpg(jpeg), tif(tiff), lbm, png</a:t>
            </a:r>
            <a:endParaRPr>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3"/>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 Navigation instructions</a:t>
            </a:r>
            <a:endParaRPr sz="1800" b="0" i="0" u="none" strike="noStrike" cap="none">
              <a:solidFill>
                <a:srgbClr val="000000"/>
              </a:solidFill>
              <a:latin typeface="Trebuchet MS"/>
              <a:ea typeface="Trebuchet MS"/>
              <a:cs typeface="Trebuchet MS"/>
              <a:sym typeface="Trebuchet MS"/>
            </a:endParaRPr>
          </a:p>
        </p:txBody>
      </p:sp>
      <p:sp>
        <p:nvSpPr>
          <p:cNvPr id="677" name="Google Shape;677;p43"/>
          <p:cNvSpPr txBox="1"/>
          <p:nvPr/>
        </p:nvSpPr>
        <p:spPr>
          <a:xfrm>
            <a:off x="648000" y="5517720"/>
            <a:ext cx="7741440" cy="6022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Turtlebot3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Arial"/>
                <a:ea typeface="Arial"/>
                <a:cs typeface="Arial"/>
                <a:sym typeface="Arial"/>
                <a:hlinkClick r:id="rId3"/>
              </a:rPr>
              <a:t>http://emanual.robotis.com/docs/en/platform/turtlebot3/overview/#turtlebot3</a:t>
            </a:r>
            <a:endParaRPr sz="1800" b="0" i="0" u="none" strike="noStrike" cap="none">
              <a:solidFill>
                <a:srgbClr val="000000"/>
              </a:solidFill>
              <a:latin typeface="Arial"/>
              <a:ea typeface="Arial"/>
              <a:cs typeface="Arial"/>
              <a:sym typeface="Arial"/>
            </a:endParaRPr>
          </a:p>
        </p:txBody>
      </p:sp>
      <p:pic>
        <p:nvPicPr>
          <p:cNvPr id="678" name="Google Shape;678;p43"/>
          <p:cNvPicPr preferRelativeResize="0"/>
          <p:nvPr/>
        </p:nvPicPr>
        <p:blipFill rotWithShape="1">
          <a:blip r:embed="rId4">
            <a:alphaModFix/>
          </a:blip>
          <a:srcRect/>
          <a:stretch/>
        </p:blipFill>
        <p:spPr>
          <a:xfrm>
            <a:off x="269887" y="1813405"/>
            <a:ext cx="11742314" cy="313873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Navigation video</a:t>
            </a:r>
            <a:endParaRPr lang="zh-TW" altLang="en-US" dirty="0"/>
          </a:p>
        </p:txBody>
      </p:sp>
      <p:pic>
        <p:nvPicPr>
          <p:cNvPr id="4" name="navigation-combine_trial_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5587" y="1421830"/>
            <a:ext cx="8214313" cy="4620196"/>
          </a:xfrm>
        </p:spPr>
      </p:pic>
    </p:spTree>
    <p:extLst>
      <p:ext uri="{BB962C8B-B14F-4D97-AF65-F5344CB8AC3E}">
        <p14:creationId xmlns:p14="http://schemas.microsoft.com/office/powerpoint/2010/main" val="2914044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5"/>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Structure of Navigation</a:t>
            </a:r>
            <a:endParaRPr sz="1800" b="0" i="0" u="none" strike="noStrike" cap="none">
              <a:solidFill>
                <a:srgbClr val="000000"/>
              </a:solidFill>
              <a:latin typeface="Trebuchet MS"/>
              <a:ea typeface="Trebuchet MS"/>
              <a:cs typeface="Trebuchet MS"/>
              <a:sym typeface="Trebuchet MS"/>
            </a:endParaRPr>
          </a:p>
        </p:txBody>
      </p:sp>
      <p:pic>
        <p:nvPicPr>
          <p:cNvPr id="691" name="Google Shape;691;p45"/>
          <p:cNvPicPr preferRelativeResize="0"/>
          <p:nvPr/>
        </p:nvPicPr>
        <p:blipFill rotWithShape="1">
          <a:blip r:embed="rId3">
            <a:alphaModFix/>
          </a:blip>
          <a:srcRect t="1615" b="1625"/>
          <a:stretch/>
        </p:blipFill>
        <p:spPr>
          <a:xfrm>
            <a:off x="1631504" y="1484784"/>
            <a:ext cx="9572625" cy="4124325"/>
          </a:xfrm>
          <a:prstGeom prst="rect">
            <a:avLst/>
          </a:prstGeom>
          <a:noFill/>
          <a:ln>
            <a:noFill/>
          </a:ln>
        </p:spPr>
      </p:pic>
      <p:sp>
        <p:nvSpPr>
          <p:cNvPr id="692" name="Google Shape;692;p45"/>
          <p:cNvSpPr/>
          <p:nvPr/>
        </p:nvSpPr>
        <p:spPr>
          <a:xfrm>
            <a:off x="767408" y="2060848"/>
            <a:ext cx="331236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rebuchet MS"/>
                <a:ea typeface="Trebuchet MS"/>
                <a:cs typeface="Trebuchet MS"/>
                <a:sym typeface="Trebuchet MS"/>
              </a:rPr>
              <a:t>Adaptive Monte Carlo localization(AMCL)</a:t>
            </a:r>
            <a:endParaRPr sz="1200" b="0" i="0" u="none" strike="noStrike" cap="none">
              <a:solidFill>
                <a:schemeClr val="dk1"/>
              </a:solidFill>
              <a:latin typeface="Trebuchet MS"/>
              <a:ea typeface="Trebuchet MS"/>
              <a:cs typeface="Trebuchet MS"/>
              <a:sym typeface="Trebuchet MS"/>
            </a:endParaRPr>
          </a:p>
        </p:txBody>
      </p:sp>
      <p:sp>
        <p:nvSpPr>
          <p:cNvPr id="693" name="Google Shape;693;p45"/>
          <p:cNvSpPr/>
          <p:nvPr/>
        </p:nvSpPr>
        <p:spPr>
          <a:xfrm>
            <a:off x="767400" y="5666000"/>
            <a:ext cx="3718800" cy="963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highlight>
                  <a:srgbClr val="FFFFFF"/>
                </a:highlight>
              </a:rPr>
              <a:t>global_planner</a:t>
            </a:r>
            <a:r>
              <a:rPr lang="en-US">
                <a:highlight>
                  <a:srgbClr val="FFFFFF"/>
                </a:highlight>
              </a:rPr>
              <a:t>: Dijkstra's algorithm</a:t>
            </a:r>
            <a:endParaRPr>
              <a:highlight>
                <a:srgbClr val="FFFFFF"/>
              </a:highlight>
            </a:endParaRPr>
          </a:p>
          <a:p>
            <a:pPr marL="0" lvl="0" indent="0" algn="l" rtl="0">
              <a:spcBef>
                <a:spcPts val="0"/>
              </a:spcBef>
              <a:spcAft>
                <a:spcPts val="0"/>
              </a:spcAft>
              <a:buClr>
                <a:schemeClr val="dk1"/>
              </a:buClr>
              <a:buSzPts val="1400"/>
              <a:buFont typeface="Arial"/>
              <a:buNone/>
            </a:pPr>
            <a:endParaRPr>
              <a:highlight>
                <a:srgbClr val="FFFFFF"/>
              </a:highlight>
            </a:endParaRPr>
          </a:p>
          <a:p>
            <a:pPr marL="0" lvl="0" indent="0" algn="l" rtl="0">
              <a:spcBef>
                <a:spcPts val="0"/>
              </a:spcBef>
              <a:spcAft>
                <a:spcPts val="0"/>
              </a:spcAft>
              <a:buClr>
                <a:schemeClr val="dk1"/>
              </a:buClr>
              <a:buSzPts val="1400"/>
              <a:buFont typeface="Arial"/>
              <a:buNone/>
            </a:pPr>
            <a:r>
              <a:rPr lang="en-US" b="1">
                <a:highlight>
                  <a:srgbClr val="FFFFFF"/>
                </a:highlight>
              </a:rPr>
              <a:t>local_planner</a:t>
            </a:r>
            <a:r>
              <a:rPr lang="en-US">
                <a:highlight>
                  <a:srgbClr val="FFFFFF"/>
                </a:highlight>
              </a:rPr>
              <a:t>: </a:t>
            </a:r>
            <a:r>
              <a:rPr lang="en-US">
                <a:solidFill>
                  <a:srgbClr val="444444"/>
                </a:solidFill>
              </a:rPr>
              <a:t>Dynamic Window Approach</a:t>
            </a:r>
            <a:endParaRPr>
              <a:solidFill>
                <a:srgbClr val="444444"/>
              </a:solidFill>
            </a:endParaRPr>
          </a:p>
          <a:p>
            <a:pPr marL="0" lvl="0" indent="0" algn="l" rtl="0">
              <a:spcBef>
                <a:spcPts val="0"/>
              </a:spcBef>
              <a:spcAft>
                <a:spcPts val="0"/>
              </a:spcAft>
              <a:buClr>
                <a:schemeClr val="dk1"/>
              </a:buClr>
              <a:buSzPts val="1400"/>
              <a:buFont typeface="Arial"/>
              <a:buNone/>
            </a:pPr>
            <a:endParaRPr>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5f7e782162_0_15"/>
          <p:cNvSpPr txBox="1"/>
          <p:nvPr/>
        </p:nvSpPr>
        <p:spPr>
          <a:xfrm>
            <a:off x="677160" y="609480"/>
            <a:ext cx="8596500" cy="132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a:solidFill>
                  <a:srgbClr val="90C226"/>
                </a:solidFill>
                <a:latin typeface="Trebuchet MS"/>
                <a:ea typeface="Trebuchet MS"/>
                <a:cs typeface="Trebuchet MS"/>
                <a:sym typeface="Trebuchet MS"/>
              </a:rPr>
              <a:t>Global &amp; Local plan</a:t>
            </a:r>
            <a:endParaRPr sz="1800" b="0" i="0" u="none" strike="noStrike" cap="none">
              <a:solidFill>
                <a:srgbClr val="000000"/>
              </a:solidFill>
              <a:latin typeface="Trebuchet MS"/>
              <a:ea typeface="Trebuchet MS"/>
              <a:cs typeface="Trebuchet MS"/>
              <a:sym typeface="Trebuchet MS"/>
            </a:endParaRPr>
          </a:p>
        </p:txBody>
      </p:sp>
      <p:pic>
        <p:nvPicPr>
          <p:cNvPr id="700" name="Google Shape;700;g5f7e782162_0_15"/>
          <p:cNvPicPr preferRelativeResize="0"/>
          <p:nvPr/>
        </p:nvPicPr>
        <p:blipFill>
          <a:blip r:embed="rId3">
            <a:alphaModFix/>
          </a:blip>
          <a:stretch>
            <a:fillRect/>
          </a:stretch>
        </p:blipFill>
        <p:spPr>
          <a:xfrm>
            <a:off x="1928788" y="1692955"/>
            <a:ext cx="8334432" cy="462312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46"/>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rqt_tf_tree of Navigation</a:t>
            </a:r>
            <a:endParaRPr sz="1800" b="0" i="0" u="none" strike="noStrike" cap="none">
              <a:solidFill>
                <a:srgbClr val="000000"/>
              </a:solidFill>
              <a:latin typeface="Trebuchet MS"/>
              <a:ea typeface="Trebuchet MS"/>
              <a:cs typeface="Trebuchet MS"/>
              <a:sym typeface="Trebuchet MS"/>
            </a:endParaRPr>
          </a:p>
        </p:txBody>
      </p:sp>
      <p:pic>
        <p:nvPicPr>
          <p:cNvPr id="706" name="Google Shape;706;p46"/>
          <p:cNvPicPr preferRelativeResize="0"/>
          <p:nvPr/>
        </p:nvPicPr>
        <p:blipFill rotWithShape="1">
          <a:blip r:embed="rId3">
            <a:alphaModFix/>
          </a:blip>
          <a:srcRect/>
          <a:stretch/>
        </p:blipFill>
        <p:spPr>
          <a:xfrm>
            <a:off x="1787703" y="1520205"/>
            <a:ext cx="8831378" cy="5027458"/>
          </a:xfrm>
          <a:prstGeom prst="rect">
            <a:avLst/>
          </a:prstGeom>
          <a:noFill/>
          <a:ln>
            <a:noFill/>
          </a:ln>
        </p:spPr>
      </p:pic>
      <p:sp>
        <p:nvSpPr>
          <p:cNvPr id="707" name="Google Shape;707;p46"/>
          <p:cNvSpPr txBox="1"/>
          <p:nvPr/>
        </p:nvSpPr>
        <p:spPr>
          <a:xfrm>
            <a:off x="4670425" y="2959313"/>
            <a:ext cx="10986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2"/>
                </a:solidFill>
                <a:latin typeface="Trebuchet MS"/>
                <a:ea typeface="Trebuchet MS"/>
                <a:cs typeface="Trebuchet MS"/>
                <a:sym typeface="Trebuchet MS"/>
              </a:rPr>
              <a:t>Calculated from motion</a:t>
            </a:r>
            <a:endParaRPr sz="1050" b="0" i="0" u="none" strike="noStrike" cap="none">
              <a:solidFill>
                <a:schemeClr val="accent2"/>
              </a:solidFill>
              <a:latin typeface="Trebuchet MS"/>
              <a:ea typeface="Trebuchet MS"/>
              <a:cs typeface="Trebuchet MS"/>
              <a:sym typeface="Trebuchet MS"/>
            </a:endParaRPr>
          </a:p>
        </p:txBody>
      </p:sp>
      <p:sp>
        <p:nvSpPr>
          <p:cNvPr id="708" name="Google Shape;708;p46"/>
          <p:cNvSpPr txBox="1"/>
          <p:nvPr/>
        </p:nvSpPr>
        <p:spPr>
          <a:xfrm>
            <a:off x="7324725" y="2681163"/>
            <a:ext cx="2594727"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5"/>
                </a:solidFill>
                <a:latin typeface="Trebuchet MS"/>
                <a:ea typeface="Trebuchet MS"/>
                <a:cs typeface="Trebuchet MS"/>
                <a:sym typeface="Trebuchet MS"/>
              </a:rPr>
              <a:t>Calculated from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accent5"/>
                </a:solidFill>
                <a:latin typeface="Trebuchet MS"/>
                <a:ea typeface="Trebuchet MS"/>
                <a:cs typeface="Trebuchet MS"/>
                <a:sym typeface="Trebuchet MS"/>
              </a:rPr>
              <a:t>adaptive Monte Carlo localization(AMCL)</a:t>
            </a:r>
            <a:endParaRPr sz="1050" b="0" i="0" u="none" strike="noStrike" cap="none">
              <a:solidFill>
                <a:schemeClr val="accent5"/>
              </a:solidFill>
              <a:latin typeface="Trebuchet MS"/>
              <a:ea typeface="Trebuchet MS"/>
              <a:cs typeface="Trebuchet MS"/>
              <a:sym typeface="Trebuchet MS"/>
            </a:endParaRPr>
          </a:p>
        </p:txBody>
      </p:sp>
      <p:cxnSp>
        <p:nvCxnSpPr>
          <p:cNvPr id="709" name="Google Shape;709;p46"/>
          <p:cNvCxnSpPr/>
          <p:nvPr/>
        </p:nvCxnSpPr>
        <p:spPr>
          <a:xfrm>
            <a:off x="5994400" y="2349500"/>
            <a:ext cx="0" cy="438150"/>
          </a:xfrm>
          <a:prstGeom prst="straightConnector1">
            <a:avLst/>
          </a:prstGeom>
          <a:noFill/>
          <a:ln w="12700" cap="rnd" cmpd="sng">
            <a:solidFill>
              <a:schemeClr val="accent5"/>
            </a:solidFill>
            <a:prstDash val="solid"/>
            <a:round/>
            <a:headEnd type="none" w="sm" len="sm"/>
            <a:tailEnd type="triangle" w="med" len="med"/>
          </a:ln>
        </p:spPr>
      </p:cxnSp>
      <p:sp>
        <p:nvSpPr>
          <p:cNvPr id="710" name="Google Shape;710;p46"/>
          <p:cNvSpPr/>
          <p:nvPr/>
        </p:nvSpPr>
        <p:spPr>
          <a:xfrm>
            <a:off x="6209125" y="2162938"/>
            <a:ext cx="1079125" cy="1425475"/>
          </a:xfrm>
          <a:custGeom>
            <a:avLst/>
            <a:gdLst/>
            <a:ahLst/>
            <a:cxnLst/>
            <a:rect l="l" t="t" r="r" b="b"/>
            <a:pathLst>
              <a:path w="43165" h="57019" extrusionOk="0">
                <a:moveTo>
                  <a:pt x="0" y="1640"/>
                </a:moveTo>
                <a:cubicBezTo>
                  <a:pt x="4997" y="1715"/>
                  <a:pt x="22823" y="-2163"/>
                  <a:pt x="29983" y="2088"/>
                </a:cubicBezTo>
                <a:cubicBezTo>
                  <a:pt x="37143" y="6339"/>
                  <a:pt x="42140" y="18496"/>
                  <a:pt x="42960" y="27148"/>
                </a:cubicBezTo>
                <a:cubicBezTo>
                  <a:pt x="43780" y="35800"/>
                  <a:pt x="40797" y="49076"/>
                  <a:pt x="34905" y="53998"/>
                </a:cubicBezTo>
                <a:cubicBezTo>
                  <a:pt x="29013" y="58921"/>
                  <a:pt x="12157" y="56236"/>
                  <a:pt x="7607" y="56683"/>
                </a:cubicBezTo>
              </a:path>
            </a:pathLst>
          </a:custGeom>
          <a:noFill/>
          <a:ln w="19050" cap="flat" cmpd="sng">
            <a:solidFill>
              <a:srgbClr val="CC0000"/>
            </a:solidFill>
            <a:prstDash val="solid"/>
            <a:round/>
            <a:headEnd type="stealth" w="med" len="med"/>
            <a:tailEnd type="stealth" w="med" len="med"/>
          </a:ln>
        </p:spPr>
      </p:sp>
      <p:sp>
        <p:nvSpPr>
          <p:cNvPr id="711" name="Google Shape;711;p46"/>
          <p:cNvSpPr/>
          <p:nvPr/>
        </p:nvSpPr>
        <p:spPr>
          <a:xfrm>
            <a:off x="5646488" y="2964725"/>
            <a:ext cx="171075" cy="469875"/>
          </a:xfrm>
          <a:custGeom>
            <a:avLst/>
            <a:gdLst/>
            <a:ahLst/>
            <a:cxnLst/>
            <a:rect l="l" t="t" r="r" b="b"/>
            <a:pathLst>
              <a:path w="6843" h="18795" extrusionOk="0">
                <a:moveTo>
                  <a:pt x="6843" y="0"/>
                </a:moveTo>
                <a:cubicBezTo>
                  <a:pt x="5724" y="1417"/>
                  <a:pt x="653" y="5370"/>
                  <a:pt x="131" y="8502"/>
                </a:cubicBezTo>
                <a:cubicBezTo>
                  <a:pt x="-391" y="11635"/>
                  <a:pt x="3114" y="17080"/>
                  <a:pt x="3711" y="18795"/>
                </a:cubicBezTo>
              </a:path>
            </a:pathLst>
          </a:custGeom>
          <a:noFill/>
          <a:ln w="19050" cap="flat" cmpd="sng">
            <a:solidFill>
              <a:srgbClr val="90C226"/>
            </a:solidFill>
            <a:prstDash val="solid"/>
            <a:round/>
            <a:headEnd type="stealth" w="med" len="med"/>
            <a:tailEnd type="stealth"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7"/>
                                        </p:tgtEl>
                                        <p:attrNameLst>
                                          <p:attrName>style.visibility</p:attrName>
                                        </p:attrNameLst>
                                      </p:cBhvr>
                                      <p:to>
                                        <p:strVal val="visible"/>
                                      </p:to>
                                    </p:set>
                                    <p:animEffect transition="in" filter="fade">
                                      <p:cBhvr>
                                        <p:cTn id="7" dur="500"/>
                                        <p:tgtEl>
                                          <p:spTgt spid="707"/>
                                        </p:tgtEl>
                                      </p:cBhvr>
                                    </p:animEffect>
                                  </p:childTnLst>
                                </p:cTn>
                              </p:par>
                              <p:par>
                                <p:cTn id="8" presetID="10" presetClass="entr" presetSubtype="0"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Effect transition="in" filter="fade">
                                      <p:cBhvr>
                                        <p:cTn id="10" dur="1000"/>
                                        <p:tgtEl>
                                          <p:spTgt spid="7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08"/>
                                        </p:tgtEl>
                                        <p:attrNameLst>
                                          <p:attrName>style.visibility</p:attrName>
                                        </p:attrNameLst>
                                      </p:cBhvr>
                                      <p:to>
                                        <p:strVal val="visible"/>
                                      </p:to>
                                    </p:set>
                                    <p:animEffect transition="in" filter="fade">
                                      <p:cBhvr>
                                        <p:cTn id="15" dur="500"/>
                                        <p:tgtEl>
                                          <p:spTgt spid="708"/>
                                        </p:tgtEl>
                                      </p:cBhvr>
                                    </p:animEffect>
                                  </p:childTnLst>
                                </p:cTn>
                              </p:par>
                              <p:par>
                                <p:cTn id="16" presetID="10" presetClass="entr" presetSubtype="0" fill="hold" nodeType="withEffect">
                                  <p:stCondLst>
                                    <p:cond delay="0"/>
                                  </p:stCondLst>
                                  <p:childTnLst>
                                    <p:set>
                                      <p:cBhvr>
                                        <p:cTn id="17" dur="1" fill="hold">
                                          <p:stCondLst>
                                            <p:cond delay="0"/>
                                          </p:stCondLst>
                                        </p:cTn>
                                        <p:tgtEl>
                                          <p:spTgt spid="710"/>
                                        </p:tgtEl>
                                        <p:attrNameLst>
                                          <p:attrName>style.visibility</p:attrName>
                                        </p:attrNameLst>
                                      </p:cBhvr>
                                      <p:to>
                                        <p:strVal val="visible"/>
                                      </p:to>
                                    </p:set>
                                    <p:animEffect transition="in" filter="fade">
                                      <p:cBhvr>
                                        <p:cTn id="18" dur="1000"/>
                                        <p:tgtEl>
                                          <p:spTgt spid="7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09"/>
                                        </p:tgtEl>
                                        <p:attrNameLst>
                                          <p:attrName>style.visibility</p:attrName>
                                        </p:attrNameLst>
                                      </p:cBhvr>
                                      <p:to>
                                        <p:strVal val="visible"/>
                                      </p:to>
                                    </p:set>
                                    <p:animEffect transition="in" filter="fade">
                                      <p:cBhvr>
                                        <p:cTn id="23" dur="5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7"/>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rqt_graph of Navigation</a:t>
            </a:r>
            <a:endParaRPr sz="1800" b="0" i="0" u="none" strike="noStrike" cap="none">
              <a:solidFill>
                <a:srgbClr val="000000"/>
              </a:solidFill>
              <a:latin typeface="Trebuchet MS"/>
              <a:ea typeface="Trebuchet MS"/>
              <a:cs typeface="Trebuchet MS"/>
              <a:sym typeface="Trebuchet MS"/>
            </a:endParaRPr>
          </a:p>
        </p:txBody>
      </p:sp>
      <p:pic>
        <p:nvPicPr>
          <p:cNvPr id="717" name="Google Shape;717;p47"/>
          <p:cNvPicPr preferRelativeResize="0"/>
          <p:nvPr/>
        </p:nvPicPr>
        <p:blipFill rotWithShape="1">
          <a:blip r:embed="rId3">
            <a:alphaModFix/>
          </a:blip>
          <a:srcRect/>
          <a:stretch/>
        </p:blipFill>
        <p:spPr>
          <a:xfrm>
            <a:off x="1742451" y="1366463"/>
            <a:ext cx="9078083" cy="51679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g5f7e782162_0_9"/>
          <p:cNvSpPr txBox="1">
            <a:spLocks noGrp="1"/>
          </p:cNvSpPr>
          <p:nvPr>
            <p:ph type="ctrTitle"/>
          </p:nvPr>
        </p:nvSpPr>
        <p:spPr>
          <a:xfrm>
            <a:off x="1507067" y="2404534"/>
            <a:ext cx="7767000" cy="16464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ROS Computation Graph Level</a:t>
            </a:r>
            <a:br>
              <a:rPr lang="en-US" altLang="zh-TW" dirty="0"/>
            </a:br>
            <a:r>
              <a:rPr lang="en-US" altLang="zh-TW" dirty="0"/>
              <a:t>									-</a:t>
            </a:r>
            <a:r>
              <a:rPr lang="en-US" altLang="zh-TW" sz="2800" dirty="0"/>
              <a:t>how ROS process data</a:t>
            </a:r>
            <a:endParaRPr lang="zh-TW" altLang="en-US" dirty="0"/>
          </a:p>
        </p:txBody>
      </p:sp>
      <p:sp>
        <p:nvSpPr>
          <p:cNvPr id="3" name="內容版面配置區 2"/>
          <p:cNvSpPr>
            <a:spLocks noGrp="1"/>
          </p:cNvSpPr>
          <p:nvPr>
            <p:ph idx="1"/>
          </p:nvPr>
        </p:nvSpPr>
        <p:spPr>
          <a:xfrm>
            <a:off x="677334" y="1676400"/>
            <a:ext cx="10237593" cy="4863296"/>
          </a:xfrm>
        </p:spPr>
        <p:txBody>
          <a:bodyPr>
            <a:normAutofit/>
          </a:bodyPr>
          <a:lstStyle/>
          <a:p>
            <a:r>
              <a:rPr lang="en-US" altLang="zh-TW" sz="2000" b="1" dirty="0"/>
              <a:t>Node</a:t>
            </a:r>
          </a:p>
          <a:p>
            <a:pPr lvl="1"/>
            <a:r>
              <a:rPr lang="en-US" altLang="zh-TW" sz="1800" dirty="0">
                <a:solidFill>
                  <a:srgbClr val="0070C0"/>
                </a:solidFill>
              </a:rPr>
              <a:t>Normal node</a:t>
            </a:r>
          </a:p>
          <a:p>
            <a:pPr lvl="2"/>
            <a:r>
              <a:rPr lang="en-US" altLang="zh-TW" sz="1600" dirty="0"/>
              <a:t>In ROS, our code are modeled to nodes</a:t>
            </a:r>
          </a:p>
          <a:p>
            <a:pPr lvl="2"/>
            <a:r>
              <a:rPr lang="en-US" altLang="zh-TW" sz="1600" dirty="0"/>
              <a:t>each function of robot would be a node, such a laser-control, motors-control</a:t>
            </a:r>
          </a:p>
          <a:p>
            <a:pPr lvl="1"/>
            <a:r>
              <a:rPr lang="en-US" altLang="zh-TW" sz="1800" dirty="0">
                <a:solidFill>
                  <a:srgbClr val="0070C0"/>
                </a:solidFill>
              </a:rPr>
              <a:t>Master node</a:t>
            </a:r>
          </a:p>
          <a:p>
            <a:pPr lvl="2"/>
            <a:r>
              <a:rPr lang="en-US" altLang="zh-TW" sz="1600" dirty="0"/>
              <a:t>Called ROS core, contains a list record every exist node, helps nodes to know each others.</a:t>
            </a:r>
          </a:p>
          <a:p>
            <a:r>
              <a:rPr lang="en-US" altLang="zh-TW" sz="2000" b="1" dirty="0"/>
              <a:t>Parameter Server</a:t>
            </a:r>
          </a:p>
          <a:p>
            <a:pPr lvl="1"/>
            <a:r>
              <a:rPr lang="en-US" altLang="zh-TW" sz="2000" dirty="0"/>
              <a:t>Allows data to be stored by key in a central location. </a:t>
            </a:r>
          </a:p>
          <a:p>
            <a:pPr lvl="1"/>
            <a:r>
              <a:rPr lang="en-US" altLang="zh-TW" sz="2000" dirty="0"/>
              <a:t>It is currently part of the </a:t>
            </a:r>
            <a:r>
              <a:rPr lang="en-US" altLang="zh-TW" sz="2000" dirty="0">
                <a:solidFill>
                  <a:srgbClr val="0070C0"/>
                </a:solidFill>
              </a:rPr>
              <a:t>Master</a:t>
            </a:r>
            <a:r>
              <a:rPr lang="en-US" altLang="zh-TW" sz="2000" dirty="0"/>
              <a:t>.</a:t>
            </a:r>
            <a:endParaRPr lang="en-US" altLang="zh-TW" sz="1600" dirty="0"/>
          </a:p>
          <a:p>
            <a:r>
              <a:rPr lang="en-US" altLang="zh-TW" sz="2000" b="1" dirty="0"/>
              <a:t>Communication between nodes</a:t>
            </a:r>
          </a:p>
          <a:p>
            <a:pPr lvl="1"/>
            <a:r>
              <a:rPr lang="en-US" altLang="zh-TW" sz="1800" dirty="0">
                <a:solidFill>
                  <a:srgbClr val="0070C0"/>
                </a:solidFill>
              </a:rPr>
              <a:t>Topic</a:t>
            </a:r>
          </a:p>
          <a:p>
            <a:pPr lvl="1"/>
            <a:r>
              <a:rPr lang="en-US" altLang="zh-TW" sz="1800" dirty="0">
                <a:solidFill>
                  <a:srgbClr val="0070C0"/>
                </a:solidFill>
              </a:rPr>
              <a:t>Service</a:t>
            </a:r>
          </a:p>
          <a:p>
            <a:pPr lvl="1"/>
            <a:endParaRPr lang="en-US" altLang="zh-TW" sz="1800" dirty="0"/>
          </a:p>
        </p:txBody>
      </p:sp>
      <p:pic>
        <p:nvPicPr>
          <p:cNvPr id="5" name="圖片 4">
            <a:extLst>
              <a:ext uri="{FF2B5EF4-FFF2-40B4-BE49-F238E27FC236}">
                <a16:creationId xmlns:a16="http://schemas.microsoft.com/office/drawing/2014/main" id="{3092EFD9-89FB-4954-B9E9-2C1FC6134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8143" y="2793442"/>
            <a:ext cx="11674852" cy="2065199"/>
          </a:xfrm>
          <a:prstGeom prst="rect">
            <a:avLst/>
          </a:prstGeom>
        </p:spPr>
      </p:pic>
      <p:pic>
        <p:nvPicPr>
          <p:cNvPr id="10" name="圖片 9">
            <a:extLst>
              <a:ext uri="{FF2B5EF4-FFF2-40B4-BE49-F238E27FC236}">
                <a16:creationId xmlns:a16="http://schemas.microsoft.com/office/drawing/2014/main" id="{57B91C23-FEA6-4C5A-94BB-729A7E961756}"/>
              </a:ext>
            </a:extLst>
          </p:cNvPr>
          <p:cNvPicPr>
            <a:picLocks noChangeAspect="1"/>
          </p:cNvPicPr>
          <p:nvPr/>
        </p:nvPicPr>
        <p:blipFill rotWithShape="1">
          <a:blip r:embed="rId4">
            <a:extLst>
              <a:ext uri="{28A0092B-C50C-407E-A947-70E740481C1C}">
                <a14:useLocalDpi xmlns:a14="http://schemas.microsoft.com/office/drawing/2010/main" val="0"/>
              </a:ext>
            </a:extLst>
          </a:blip>
          <a:srcRect l="-1" r="-90030"/>
          <a:stretch/>
        </p:blipFill>
        <p:spPr>
          <a:xfrm>
            <a:off x="12192000" y="5931848"/>
            <a:ext cx="8768862" cy="2851160"/>
          </a:xfrm>
          <a:prstGeom prst="rect">
            <a:avLst/>
          </a:prstGeom>
          <a:solidFill>
            <a:schemeClr val="bg1"/>
          </a:solidFill>
        </p:spPr>
      </p:pic>
    </p:spTree>
    <p:extLst>
      <p:ext uri="{BB962C8B-B14F-4D97-AF65-F5344CB8AC3E}">
        <p14:creationId xmlns:p14="http://schemas.microsoft.com/office/powerpoint/2010/main" val="117522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33333" decel="66667" fill="hold" nodeType="clickEffect">
                                  <p:stCondLst>
                                    <p:cond delay="0"/>
                                  </p:stCondLst>
                                  <p:childTnLst>
                                    <p:animMotion origin="layout" path="M 4.58333E-6 3.33333E-6 L -0.93464 -0.27639 " pathEditMode="relative" rAng="0" ptsTypes="AA">
                                      <p:cBhvr>
                                        <p:cTn id="6" dur="30" fill="hold"/>
                                        <p:tgtEl>
                                          <p:spTgt spid="10"/>
                                        </p:tgtEl>
                                        <p:attrNameLst>
                                          <p:attrName>ppt_x</p:attrName>
                                          <p:attrName>ppt_y</p:attrName>
                                        </p:attrNameLst>
                                      </p:cBhvr>
                                      <p:rCtr x="-46732" y="-13819"/>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0"/>
                                  </p:stCondLst>
                                  <p:childTnLst>
                                    <p:animMotion origin="layout" path="M 1.66667E-6 -3.7037E-7 L -1.04896 -0.13333 " pathEditMode="relative" rAng="0" ptsTypes="AA">
                                      <p:cBhvr>
                                        <p:cTn id="15" dur="300" fill="hold"/>
                                        <p:tgtEl>
                                          <p:spTgt spid="5"/>
                                        </p:tgtEl>
                                        <p:attrNameLst>
                                          <p:attrName>ppt_x</p:attrName>
                                          <p:attrName>ppt_y</p:attrName>
                                        </p:attrNameLst>
                                      </p:cBhvr>
                                      <p:rCtr x="-52448" y="-6667"/>
                                    </p:animMotion>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727"/>
        <p:cNvGrpSpPr/>
        <p:nvPr/>
      </p:nvGrpSpPr>
      <p:grpSpPr>
        <a:xfrm>
          <a:off x="0" y="0"/>
          <a:ext cx="0" cy="0"/>
          <a:chOff x="0" y="0"/>
          <a:chExt cx="0" cy="0"/>
        </a:xfrm>
      </p:grpSpPr>
      <p:sp>
        <p:nvSpPr>
          <p:cNvPr id="728" name="Google Shape;728;p48"/>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 SLAM instructions</a:t>
            </a:r>
            <a:endParaRPr sz="1800" b="0" i="0" u="none" strike="noStrike" cap="none">
              <a:solidFill>
                <a:srgbClr val="000000"/>
              </a:solidFill>
              <a:latin typeface="Trebuchet MS"/>
              <a:ea typeface="Trebuchet MS"/>
              <a:cs typeface="Trebuchet MS"/>
              <a:sym typeface="Trebuchet MS"/>
            </a:endParaRPr>
          </a:p>
        </p:txBody>
      </p:sp>
      <p:pic>
        <p:nvPicPr>
          <p:cNvPr id="729" name="Google Shape;729;p48"/>
          <p:cNvPicPr preferRelativeResize="0"/>
          <p:nvPr/>
        </p:nvPicPr>
        <p:blipFill rotWithShape="1">
          <a:blip r:embed="rId3">
            <a:alphaModFix/>
          </a:blip>
          <a:srcRect/>
          <a:stretch/>
        </p:blipFill>
        <p:spPr>
          <a:xfrm>
            <a:off x="191160" y="1751760"/>
            <a:ext cx="11809800" cy="2712240"/>
          </a:xfrm>
          <a:prstGeom prst="rect">
            <a:avLst/>
          </a:prstGeom>
          <a:noFill/>
          <a:ln>
            <a:noFill/>
          </a:ln>
        </p:spPr>
      </p:pic>
      <p:sp>
        <p:nvSpPr>
          <p:cNvPr id="730" name="Google Shape;730;p48"/>
          <p:cNvSpPr txBox="1"/>
          <p:nvPr/>
        </p:nvSpPr>
        <p:spPr>
          <a:xfrm>
            <a:off x="648000" y="5517720"/>
            <a:ext cx="7741440" cy="6022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Turtlebot3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Arial"/>
                <a:ea typeface="Arial"/>
                <a:cs typeface="Arial"/>
                <a:sym typeface="Arial"/>
                <a:hlinkClick r:id="rId4"/>
              </a:rPr>
              <a:t>http://emanual.robotis.com/docs/en/platform/turtlebot3/overview/#turtlebot3</a:t>
            </a:r>
            <a:endParaRPr sz="1800" b="0" i="0" u="none" strike="noStrike" cap="none">
              <a:solidFill>
                <a:srgbClr val="000000"/>
              </a:solidFill>
              <a:latin typeface="Arial"/>
              <a:ea typeface="Arial"/>
              <a:cs typeface="Arial"/>
              <a:sym typeface="Arial"/>
            </a:endParaRPr>
          </a:p>
        </p:txBody>
      </p:sp>
      <p:sp>
        <p:nvSpPr>
          <p:cNvPr id="731" name="Google Shape;731;p48"/>
          <p:cNvSpPr/>
          <p:nvPr/>
        </p:nvSpPr>
        <p:spPr>
          <a:xfrm>
            <a:off x="191160" y="2633096"/>
            <a:ext cx="3480840" cy="360000"/>
          </a:xfrm>
          <a:custGeom>
            <a:avLst/>
            <a:gdLst/>
            <a:ahLst/>
            <a:cxnLst/>
            <a:rect l="l" t="t" r="r" b="b"/>
            <a:pathLst>
              <a:path w="9671" h="1002" extrusionOk="0">
                <a:moveTo>
                  <a:pt x="166" y="0"/>
                </a:moveTo>
                <a:cubicBezTo>
                  <a:pt x="83" y="0"/>
                  <a:pt x="0" y="83"/>
                  <a:pt x="0" y="166"/>
                </a:cubicBezTo>
                <a:lnTo>
                  <a:pt x="0" y="834"/>
                </a:lnTo>
                <a:cubicBezTo>
                  <a:pt x="0" y="917"/>
                  <a:pt x="83" y="1001"/>
                  <a:pt x="166" y="1001"/>
                </a:cubicBezTo>
                <a:lnTo>
                  <a:pt x="9503" y="1001"/>
                </a:lnTo>
                <a:cubicBezTo>
                  <a:pt x="9586" y="1001"/>
                  <a:pt x="9670" y="917"/>
                  <a:pt x="9670" y="834"/>
                </a:cubicBezTo>
                <a:lnTo>
                  <a:pt x="9670" y="166"/>
                </a:lnTo>
                <a:cubicBezTo>
                  <a:pt x="9670" y="83"/>
                  <a:pt x="9586" y="0"/>
                  <a:pt x="9503" y="0"/>
                </a:cubicBezTo>
                <a:lnTo>
                  <a:pt x="166" y="0"/>
                </a:lnTo>
              </a:path>
            </a:pathLst>
          </a:custGeom>
          <a:noFill/>
          <a:ln w="36000" cap="flat" cmpd="sng">
            <a:solidFill>
              <a:srgbClr val="579D1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1"/>
                                        </p:tgtEl>
                                        <p:attrNameLst>
                                          <p:attrName>style.visibility</p:attrName>
                                        </p:attrNameLst>
                                      </p:cBhvr>
                                      <p:to>
                                        <p:strVal val="visible"/>
                                      </p:to>
                                    </p:set>
                                    <p:animEffect transition="in" filter="fade">
                                      <p:cBhvr>
                                        <p:cTn id="7" dur="50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35"/>
        <p:cNvGrpSpPr/>
        <p:nvPr/>
      </p:nvGrpSpPr>
      <p:grpSpPr>
        <a:xfrm>
          <a:off x="0" y="0"/>
          <a:ext cx="0" cy="0"/>
          <a:chOff x="0" y="0"/>
          <a:chExt cx="0" cy="0"/>
        </a:xfrm>
      </p:grpSpPr>
      <p:sp>
        <p:nvSpPr>
          <p:cNvPr id="736" name="Google Shape;736;p49"/>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turtlebot3_robot.launch</a:t>
            </a:r>
            <a:endParaRPr sz="1800" b="0" i="0" u="none" strike="noStrike" cap="none">
              <a:solidFill>
                <a:srgbClr val="000000"/>
              </a:solidFill>
              <a:latin typeface="Trebuchet MS"/>
              <a:ea typeface="Trebuchet MS"/>
              <a:cs typeface="Trebuchet MS"/>
              <a:sym typeface="Trebuchet MS"/>
            </a:endParaRPr>
          </a:p>
        </p:txBody>
      </p:sp>
      <p:pic>
        <p:nvPicPr>
          <p:cNvPr id="737" name="Google Shape;737;p49"/>
          <p:cNvPicPr preferRelativeResize="0"/>
          <p:nvPr/>
        </p:nvPicPr>
        <p:blipFill rotWithShape="1">
          <a:blip r:embed="rId3">
            <a:alphaModFix/>
          </a:blip>
          <a:srcRect/>
          <a:stretch/>
        </p:blipFill>
        <p:spPr>
          <a:xfrm>
            <a:off x="1357560" y="2152800"/>
            <a:ext cx="9477000" cy="2552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50"/>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turtlebot3_core.launch</a:t>
            </a:r>
            <a:endParaRPr sz="1800" b="0" i="0" u="none" strike="noStrike" cap="none">
              <a:solidFill>
                <a:srgbClr val="000000"/>
              </a:solidFill>
              <a:latin typeface="Trebuchet MS"/>
              <a:ea typeface="Trebuchet MS"/>
              <a:cs typeface="Trebuchet MS"/>
              <a:sym typeface="Trebuchet MS"/>
            </a:endParaRPr>
          </a:p>
        </p:txBody>
      </p:sp>
      <p:pic>
        <p:nvPicPr>
          <p:cNvPr id="743" name="Google Shape;743;p50"/>
          <p:cNvPicPr preferRelativeResize="0"/>
          <p:nvPr/>
        </p:nvPicPr>
        <p:blipFill rotWithShape="1">
          <a:blip r:embed="rId3">
            <a:alphaModFix/>
          </a:blip>
          <a:srcRect/>
          <a:stretch/>
        </p:blipFill>
        <p:spPr>
          <a:xfrm>
            <a:off x="2081520" y="2534040"/>
            <a:ext cx="8029080" cy="179028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747"/>
        <p:cNvGrpSpPr/>
        <p:nvPr/>
      </p:nvGrpSpPr>
      <p:grpSpPr>
        <a:xfrm>
          <a:off x="0" y="0"/>
          <a:ext cx="0" cy="0"/>
          <a:chOff x="0" y="0"/>
          <a:chExt cx="0" cy="0"/>
        </a:xfrm>
      </p:grpSpPr>
      <p:sp>
        <p:nvSpPr>
          <p:cNvPr id="748" name="Google Shape;748;p51"/>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Turtlebot3_lidar.launch</a:t>
            </a:r>
            <a:endParaRPr sz="1800" b="0" i="0" u="none" strike="noStrike" cap="none">
              <a:solidFill>
                <a:srgbClr val="000000"/>
              </a:solidFill>
              <a:latin typeface="Trebuchet MS"/>
              <a:ea typeface="Trebuchet MS"/>
              <a:cs typeface="Trebuchet MS"/>
              <a:sym typeface="Trebuchet MS"/>
            </a:endParaRPr>
          </a:p>
        </p:txBody>
      </p:sp>
      <p:pic>
        <p:nvPicPr>
          <p:cNvPr id="749" name="Google Shape;749;p51"/>
          <p:cNvPicPr preferRelativeResize="0"/>
          <p:nvPr/>
        </p:nvPicPr>
        <p:blipFill rotWithShape="1">
          <a:blip r:embed="rId3">
            <a:alphaModFix/>
          </a:blip>
          <a:srcRect/>
          <a:stretch/>
        </p:blipFill>
        <p:spPr>
          <a:xfrm>
            <a:off x="1757520" y="2605320"/>
            <a:ext cx="8677080" cy="164736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753"/>
        <p:cNvGrpSpPr/>
        <p:nvPr/>
      </p:nvGrpSpPr>
      <p:grpSpPr>
        <a:xfrm>
          <a:off x="0" y="0"/>
          <a:ext cx="0" cy="0"/>
          <a:chOff x="0" y="0"/>
          <a:chExt cx="0" cy="0"/>
        </a:xfrm>
      </p:grpSpPr>
      <p:sp>
        <p:nvSpPr>
          <p:cNvPr id="754" name="Google Shape;754;p52"/>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 SLAM instructions</a:t>
            </a:r>
            <a:endParaRPr sz="1800" b="0" i="0" u="none" strike="noStrike" cap="none">
              <a:solidFill>
                <a:srgbClr val="000000"/>
              </a:solidFill>
              <a:latin typeface="Trebuchet MS"/>
              <a:ea typeface="Trebuchet MS"/>
              <a:cs typeface="Trebuchet MS"/>
              <a:sym typeface="Trebuchet MS"/>
            </a:endParaRPr>
          </a:p>
        </p:txBody>
      </p:sp>
      <p:pic>
        <p:nvPicPr>
          <p:cNvPr id="755" name="Google Shape;755;p52"/>
          <p:cNvPicPr preferRelativeResize="0"/>
          <p:nvPr/>
        </p:nvPicPr>
        <p:blipFill rotWithShape="1">
          <a:blip r:embed="rId3">
            <a:alphaModFix/>
          </a:blip>
          <a:srcRect/>
          <a:stretch/>
        </p:blipFill>
        <p:spPr>
          <a:xfrm>
            <a:off x="191160" y="1751760"/>
            <a:ext cx="11809800" cy="2712240"/>
          </a:xfrm>
          <a:prstGeom prst="rect">
            <a:avLst/>
          </a:prstGeom>
          <a:noFill/>
          <a:ln>
            <a:noFill/>
          </a:ln>
        </p:spPr>
      </p:pic>
      <p:sp>
        <p:nvSpPr>
          <p:cNvPr id="756" name="Google Shape;756;p52"/>
          <p:cNvSpPr txBox="1"/>
          <p:nvPr/>
        </p:nvSpPr>
        <p:spPr>
          <a:xfrm>
            <a:off x="648000" y="5517720"/>
            <a:ext cx="7741440" cy="6022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Turtlebot3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Arial"/>
                <a:ea typeface="Arial"/>
                <a:cs typeface="Arial"/>
                <a:sym typeface="Arial"/>
                <a:hlinkClick r:id="rId4"/>
              </a:rPr>
              <a:t>http://emanual.robotis.com/docs/en/platform/turtlebot3/overview/#turtlebot3</a:t>
            </a:r>
            <a:endParaRPr sz="1800" b="0" i="0" u="none" strike="noStrike" cap="none">
              <a:solidFill>
                <a:srgbClr val="000000"/>
              </a:solidFill>
              <a:latin typeface="Arial"/>
              <a:ea typeface="Arial"/>
              <a:cs typeface="Arial"/>
              <a:sym typeface="Arial"/>
            </a:endParaRPr>
          </a:p>
        </p:txBody>
      </p:sp>
      <p:sp>
        <p:nvSpPr>
          <p:cNvPr id="757" name="Google Shape;757;p52"/>
          <p:cNvSpPr/>
          <p:nvPr/>
        </p:nvSpPr>
        <p:spPr>
          <a:xfrm>
            <a:off x="191160" y="2633096"/>
            <a:ext cx="3480840" cy="360000"/>
          </a:xfrm>
          <a:custGeom>
            <a:avLst/>
            <a:gdLst/>
            <a:ahLst/>
            <a:cxnLst/>
            <a:rect l="l" t="t" r="r" b="b"/>
            <a:pathLst>
              <a:path w="9671" h="1002" extrusionOk="0">
                <a:moveTo>
                  <a:pt x="166" y="0"/>
                </a:moveTo>
                <a:cubicBezTo>
                  <a:pt x="83" y="0"/>
                  <a:pt x="0" y="83"/>
                  <a:pt x="0" y="166"/>
                </a:cubicBezTo>
                <a:lnTo>
                  <a:pt x="0" y="834"/>
                </a:lnTo>
                <a:cubicBezTo>
                  <a:pt x="0" y="917"/>
                  <a:pt x="83" y="1001"/>
                  <a:pt x="166" y="1001"/>
                </a:cubicBezTo>
                <a:lnTo>
                  <a:pt x="9503" y="1001"/>
                </a:lnTo>
                <a:cubicBezTo>
                  <a:pt x="9586" y="1001"/>
                  <a:pt x="9670" y="917"/>
                  <a:pt x="9670" y="834"/>
                </a:cubicBezTo>
                <a:lnTo>
                  <a:pt x="9670" y="166"/>
                </a:lnTo>
                <a:cubicBezTo>
                  <a:pt x="9670" y="83"/>
                  <a:pt x="9586" y="0"/>
                  <a:pt x="9503" y="0"/>
                </a:cubicBezTo>
                <a:lnTo>
                  <a:pt x="166" y="0"/>
                </a:lnTo>
              </a:path>
            </a:pathLst>
          </a:custGeom>
          <a:noFill/>
          <a:ln w="36000" cap="flat" cmpd="sng">
            <a:solidFill>
              <a:srgbClr val="579D1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52"/>
          <p:cNvSpPr/>
          <p:nvPr/>
        </p:nvSpPr>
        <p:spPr>
          <a:xfrm>
            <a:off x="281915" y="3955376"/>
            <a:ext cx="4207892" cy="508624"/>
          </a:xfrm>
          <a:custGeom>
            <a:avLst/>
            <a:gdLst/>
            <a:ahLst/>
            <a:cxnLst/>
            <a:rect l="l" t="t" r="r" b="b"/>
            <a:pathLst>
              <a:path w="9671" h="1002" extrusionOk="0">
                <a:moveTo>
                  <a:pt x="166" y="0"/>
                </a:moveTo>
                <a:cubicBezTo>
                  <a:pt x="83" y="0"/>
                  <a:pt x="0" y="83"/>
                  <a:pt x="0" y="166"/>
                </a:cubicBezTo>
                <a:lnTo>
                  <a:pt x="0" y="834"/>
                </a:lnTo>
                <a:cubicBezTo>
                  <a:pt x="0" y="917"/>
                  <a:pt x="83" y="1001"/>
                  <a:pt x="166" y="1001"/>
                </a:cubicBezTo>
                <a:lnTo>
                  <a:pt x="9503" y="1001"/>
                </a:lnTo>
                <a:cubicBezTo>
                  <a:pt x="9586" y="1001"/>
                  <a:pt x="9670" y="917"/>
                  <a:pt x="9670" y="834"/>
                </a:cubicBezTo>
                <a:lnTo>
                  <a:pt x="9670" y="166"/>
                </a:lnTo>
                <a:cubicBezTo>
                  <a:pt x="9670" y="83"/>
                  <a:pt x="9586" y="0"/>
                  <a:pt x="9503" y="0"/>
                </a:cubicBezTo>
                <a:lnTo>
                  <a:pt x="166" y="0"/>
                </a:lnTo>
              </a:path>
            </a:pathLst>
          </a:custGeom>
          <a:noFill/>
          <a:ln w="36000" cap="flat" cmpd="sng">
            <a:solidFill>
              <a:srgbClr val="579D1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57"/>
                                        </p:tgtEl>
                                      </p:cBhvr>
                                    </p:animEffect>
                                    <p:set>
                                      <p:cBhvr>
                                        <p:cTn id="7" dur="1" fill="hold">
                                          <p:stCondLst>
                                            <p:cond delay="500"/>
                                          </p:stCondLst>
                                        </p:cTn>
                                        <p:tgtEl>
                                          <p:spTgt spid="75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58"/>
                                        </p:tgtEl>
                                        <p:attrNameLst>
                                          <p:attrName>style.visibility</p:attrName>
                                        </p:attrNameLst>
                                      </p:cBhvr>
                                      <p:to>
                                        <p:strVal val="visible"/>
                                      </p:to>
                                    </p:set>
                                    <p:animEffect transition="in" filter="fade">
                                      <p:cBhvr>
                                        <p:cTn id="10" dur="500"/>
                                        <p:tgtEl>
                                          <p:spTgt spid="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62"/>
        <p:cNvGrpSpPr/>
        <p:nvPr/>
      </p:nvGrpSpPr>
      <p:grpSpPr>
        <a:xfrm>
          <a:off x="0" y="0"/>
          <a:ext cx="0" cy="0"/>
          <a:chOff x="0" y="0"/>
          <a:chExt cx="0" cy="0"/>
        </a:xfrm>
      </p:grpSpPr>
      <p:sp>
        <p:nvSpPr>
          <p:cNvPr id="763" name="Google Shape;763;p53"/>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Turtlebot3_slam.launch</a:t>
            </a:r>
            <a:endParaRPr sz="1800" b="0" i="0" u="none" strike="noStrike" cap="none">
              <a:solidFill>
                <a:srgbClr val="000000"/>
              </a:solidFill>
              <a:latin typeface="Trebuchet MS"/>
              <a:ea typeface="Trebuchet MS"/>
              <a:cs typeface="Trebuchet MS"/>
              <a:sym typeface="Trebuchet MS"/>
            </a:endParaRPr>
          </a:p>
        </p:txBody>
      </p:sp>
      <p:pic>
        <p:nvPicPr>
          <p:cNvPr id="764" name="Google Shape;764;p53"/>
          <p:cNvPicPr preferRelativeResize="0"/>
          <p:nvPr/>
        </p:nvPicPr>
        <p:blipFill rotWithShape="1">
          <a:blip r:embed="rId3">
            <a:alphaModFix/>
          </a:blip>
          <a:srcRect/>
          <a:stretch/>
        </p:blipFill>
        <p:spPr>
          <a:xfrm>
            <a:off x="762120" y="1608480"/>
            <a:ext cx="10667520" cy="450504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768"/>
        <p:cNvGrpSpPr/>
        <p:nvPr/>
      </p:nvGrpSpPr>
      <p:grpSpPr>
        <a:xfrm>
          <a:off x="0" y="0"/>
          <a:ext cx="0" cy="0"/>
          <a:chOff x="0" y="0"/>
          <a:chExt cx="0" cy="0"/>
        </a:xfrm>
      </p:grpSpPr>
      <p:sp>
        <p:nvSpPr>
          <p:cNvPr id="769" name="Google Shape;769;p54"/>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Turtlebot3_remote.launch</a:t>
            </a:r>
            <a:endParaRPr sz="1800" b="0" i="0" u="none" strike="noStrike" cap="none">
              <a:solidFill>
                <a:srgbClr val="000000"/>
              </a:solidFill>
              <a:latin typeface="Trebuchet MS"/>
              <a:ea typeface="Trebuchet MS"/>
              <a:cs typeface="Trebuchet MS"/>
              <a:sym typeface="Trebuchet MS"/>
            </a:endParaRPr>
          </a:p>
        </p:txBody>
      </p:sp>
      <p:pic>
        <p:nvPicPr>
          <p:cNvPr id="770" name="Google Shape;770;p54"/>
          <p:cNvPicPr preferRelativeResize="0"/>
          <p:nvPr/>
        </p:nvPicPr>
        <p:blipFill rotWithShape="1">
          <a:blip r:embed="rId3">
            <a:alphaModFix/>
          </a:blip>
          <a:srcRect/>
          <a:stretch/>
        </p:blipFill>
        <p:spPr>
          <a:xfrm>
            <a:off x="1657080" y="1800000"/>
            <a:ext cx="8705520" cy="2523600"/>
          </a:xfrm>
          <a:prstGeom prst="rect">
            <a:avLst/>
          </a:prstGeom>
          <a:noFill/>
          <a:ln>
            <a:noFill/>
          </a:ln>
        </p:spPr>
      </p:pic>
      <p:pic>
        <p:nvPicPr>
          <p:cNvPr id="771" name="Google Shape;771;p54"/>
          <p:cNvPicPr preferRelativeResize="0"/>
          <p:nvPr/>
        </p:nvPicPr>
        <p:blipFill rotWithShape="1">
          <a:blip r:embed="rId4">
            <a:alphaModFix/>
          </a:blip>
          <a:srcRect/>
          <a:stretch/>
        </p:blipFill>
        <p:spPr>
          <a:xfrm>
            <a:off x="1657080" y="4752000"/>
            <a:ext cx="9718920" cy="88992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775"/>
        <p:cNvGrpSpPr/>
        <p:nvPr/>
      </p:nvGrpSpPr>
      <p:grpSpPr>
        <a:xfrm>
          <a:off x="0" y="0"/>
          <a:ext cx="0" cy="0"/>
          <a:chOff x="0" y="0"/>
          <a:chExt cx="0" cy="0"/>
        </a:xfrm>
      </p:grpSpPr>
      <p:sp>
        <p:nvSpPr>
          <p:cNvPr id="776" name="Google Shape;776;p55"/>
          <p:cNvSpPr txBox="1"/>
          <p:nvPr/>
        </p:nvSpPr>
        <p:spPr>
          <a:xfrm>
            <a:off x="677160" y="609480"/>
            <a:ext cx="8596440" cy="13204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90C226"/>
                </a:solidFill>
                <a:latin typeface="Trebuchet MS"/>
                <a:ea typeface="Trebuchet MS"/>
                <a:cs typeface="Trebuchet MS"/>
                <a:sym typeface="Trebuchet MS"/>
              </a:rPr>
              <a:t>Turtlebot3_gmapping.launch</a:t>
            </a:r>
            <a:endParaRPr sz="1800" b="0" i="0" u="none" strike="noStrike" cap="none">
              <a:solidFill>
                <a:srgbClr val="000000"/>
              </a:solidFill>
              <a:latin typeface="Trebuchet MS"/>
              <a:ea typeface="Trebuchet MS"/>
              <a:cs typeface="Trebuchet MS"/>
              <a:sym typeface="Trebuchet MS"/>
            </a:endParaRPr>
          </a:p>
        </p:txBody>
      </p:sp>
      <p:pic>
        <p:nvPicPr>
          <p:cNvPr id="777" name="Google Shape;777;p55"/>
          <p:cNvPicPr preferRelativeResize="0"/>
          <p:nvPr/>
        </p:nvPicPr>
        <p:blipFill rotWithShape="1">
          <a:blip r:embed="rId3">
            <a:alphaModFix/>
          </a:blip>
          <a:srcRect/>
          <a:stretch/>
        </p:blipFill>
        <p:spPr>
          <a:xfrm>
            <a:off x="3179880" y="1342440"/>
            <a:ext cx="5832000" cy="54795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7D826-F855-4C0E-9343-61A346C74DE6}"/>
              </a:ext>
            </a:extLst>
          </p:cNvPr>
          <p:cNvSpPr>
            <a:spLocks noGrp="1"/>
          </p:cNvSpPr>
          <p:nvPr>
            <p:ph type="title"/>
          </p:nvPr>
        </p:nvSpPr>
        <p:spPr/>
        <p:txBody>
          <a:bodyPr/>
          <a:lstStyle/>
          <a:p>
            <a:r>
              <a:rPr lang="en-US" altLang="zh-TW" dirty="0"/>
              <a:t>TOPIC</a:t>
            </a:r>
            <a:endParaRPr lang="zh-TW" altLang="en-US" dirty="0"/>
          </a:p>
        </p:txBody>
      </p:sp>
      <p:pic>
        <p:nvPicPr>
          <p:cNvPr id="5" name="內容版面配置區 4">
            <a:extLst>
              <a:ext uri="{FF2B5EF4-FFF2-40B4-BE49-F238E27FC236}">
                <a16:creationId xmlns:a16="http://schemas.microsoft.com/office/drawing/2014/main" id="{BDF4E29D-BF70-4B26-8287-EC2ADF9EC7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3442" y="609600"/>
            <a:ext cx="7109537" cy="5594533"/>
          </a:xfrm>
        </p:spPr>
      </p:pic>
      <p:sp>
        <p:nvSpPr>
          <p:cNvPr id="3" name="矩形 2">
            <a:extLst>
              <a:ext uri="{FF2B5EF4-FFF2-40B4-BE49-F238E27FC236}">
                <a16:creationId xmlns:a16="http://schemas.microsoft.com/office/drawing/2014/main" id="{7D85F076-638D-4A16-AADE-1740E1783D48}"/>
              </a:ext>
            </a:extLst>
          </p:cNvPr>
          <p:cNvSpPr/>
          <p:nvPr/>
        </p:nvSpPr>
        <p:spPr>
          <a:xfrm>
            <a:off x="596311" y="6248400"/>
            <a:ext cx="8596668" cy="489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hlinkClick r:id="rId4"/>
              </a:rPr>
              <a:t>https://medium.com/@raymonduchen/ros-%E6%87%B6%E4%BA%BA%E7%AD%86%E8%A8%98-4-%E4%BB%A5c-%E6%92%B0%E5%AF%ABservice%E8%88%87client-1f5fa3184c60</a:t>
            </a:r>
            <a:endParaRPr lang="zh-TW" altLang="en-US" sz="1100" dirty="0"/>
          </a:p>
        </p:txBody>
      </p:sp>
    </p:spTree>
    <p:extLst>
      <p:ext uri="{BB962C8B-B14F-4D97-AF65-F5344CB8AC3E}">
        <p14:creationId xmlns:p14="http://schemas.microsoft.com/office/powerpoint/2010/main" val="1514292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A217C-1FB6-4E8F-B7D2-DE20EE756B38}"/>
              </a:ext>
            </a:extLst>
          </p:cNvPr>
          <p:cNvSpPr>
            <a:spLocks noGrp="1"/>
          </p:cNvSpPr>
          <p:nvPr>
            <p:ph type="title"/>
          </p:nvPr>
        </p:nvSpPr>
        <p:spPr/>
        <p:txBody>
          <a:bodyPr/>
          <a:lstStyle/>
          <a:p>
            <a:r>
              <a:rPr lang="en-US" altLang="zh-TW" dirty="0"/>
              <a:t>Service</a:t>
            </a:r>
            <a:endParaRPr lang="zh-TW" altLang="en-US" dirty="0"/>
          </a:p>
        </p:txBody>
      </p:sp>
      <p:sp>
        <p:nvSpPr>
          <p:cNvPr id="4" name="矩形 3">
            <a:extLst>
              <a:ext uri="{FF2B5EF4-FFF2-40B4-BE49-F238E27FC236}">
                <a16:creationId xmlns:a16="http://schemas.microsoft.com/office/drawing/2014/main" id="{796829CF-DA31-4A1C-82C5-F2E948B8BD11}"/>
              </a:ext>
            </a:extLst>
          </p:cNvPr>
          <p:cNvSpPr/>
          <p:nvPr/>
        </p:nvSpPr>
        <p:spPr>
          <a:xfrm>
            <a:off x="596311" y="6248400"/>
            <a:ext cx="8596668" cy="489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hlinkClick r:id="rId3"/>
              </a:rPr>
              <a:t>https://medium.com/@raymonduchen/ros-%E6%87%B6%E4%BA%BA%E7%AD%86%E8%A8%98-4-%E4%BB%A5c-%E6%92%B0%E5%AF%ABservice%E8%88%87client-1f5fa3184c60</a:t>
            </a:r>
            <a:endParaRPr lang="en-US" altLang="zh-TW" sz="1100" dirty="0"/>
          </a:p>
        </p:txBody>
      </p:sp>
      <p:pic>
        <p:nvPicPr>
          <p:cNvPr id="8" name="內容版面配置區 7">
            <a:extLst>
              <a:ext uri="{FF2B5EF4-FFF2-40B4-BE49-F238E27FC236}">
                <a16:creationId xmlns:a16="http://schemas.microsoft.com/office/drawing/2014/main" id="{4A19FAB6-A0B0-4535-B4A5-62E82AE46F4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53378" y="120316"/>
            <a:ext cx="6312593" cy="5839460"/>
          </a:xfrm>
        </p:spPr>
      </p:pic>
    </p:spTree>
    <p:extLst>
      <p:ext uri="{BB962C8B-B14F-4D97-AF65-F5344CB8AC3E}">
        <p14:creationId xmlns:p14="http://schemas.microsoft.com/office/powerpoint/2010/main" val="2437227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77160" y="609480"/>
            <a:ext cx="8596080" cy="1320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600" b="0" strike="noStrike" spc="-1" dirty="0">
                <a:solidFill>
                  <a:srgbClr val="90C226"/>
                </a:solidFill>
                <a:uFill>
                  <a:solidFill>
                    <a:srgbClr val="FFFFFF"/>
                  </a:solidFill>
                </a:uFill>
                <a:latin typeface="Trebuchet MS"/>
              </a:rPr>
              <a:t>ROS file architecture</a:t>
            </a:r>
            <a:endParaRPr lang="en-US" sz="1800" b="0" strike="noStrike" spc="-1" dirty="0">
              <a:solidFill>
                <a:srgbClr val="000000"/>
              </a:solidFill>
              <a:uFill>
                <a:solidFill>
                  <a:srgbClr val="FFFFFF"/>
                </a:solidFill>
              </a:uFill>
              <a:latin typeface="Arial"/>
            </a:endParaRPr>
          </a:p>
        </p:txBody>
      </p:sp>
      <p:grpSp>
        <p:nvGrpSpPr>
          <p:cNvPr id="2" name="群組 1"/>
          <p:cNvGrpSpPr/>
          <p:nvPr/>
        </p:nvGrpSpPr>
        <p:grpSpPr>
          <a:xfrm>
            <a:off x="371880" y="1561680"/>
            <a:ext cx="9996120" cy="4122000"/>
            <a:chOff x="371880" y="1561680"/>
            <a:chExt cx="9996120" cy="4122000"/>
          </a:xfrm>
        </p:grpSpPr>
        <p:sp>
          <p:nvSpPr>
            <p:cNvPr id="201" name="CustomShape 2"/>
            <p:cNvSpPr/>
            <p:nvPr/>
          </p:nvSpPr>
          <p:spPr>
            <a:xfrm>
              <a:off x="3587760" y="1561680"/>
              <a:ext cx="1224720" cy="763200"/>
            </a:xfrm>
            <a:prstGeom prst="snip1Rect">
              <a:avLst>
                <a:gd name="adj" fmla="val 16667"/>
              </a:avLst>
            </a:prstGeom>
            <a:solidFill>
              <a:srgbClr val="F1C23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dirty="0">
                  <a:solidFill>
                    <a:srgbClr val="000000"/>
                  </a:solidFill>
                  <a:uFill>
                    <a:solidFill>
                      <a:srgbClr val="FFFFFF"/>
                    </a:solidFill>
                  </a:uFill>
                  <a:latin typeface="Arial"/>
                  <a:ea typeface="Arial"/>
                </a:rPr>
                <a:t>Work space</a:t>
              </a:r>
              <a:endParaRPr lang="en-US" sz="1870" b="0" strike="noStrike" spc="-1" dirty="0">
                <a:solidFill>
                  <a:srgbClr val="000000"/>
                </a:solidFill>
                <a:uFill>
                  <a:solidFill>
                    <a:srgbClr val="FFFFFF"/>
                  </a:solidFill>
                </a:uFill>
                <a:latin typeface="Arial"/>
              </a:endParaRPr>
            </a:p>
          </p:txBody>
        </p:sp>
        <p:sp>
          <p:nvSpPr>
            <p:cNvPr id="202" name="CustomShape 3"/>
            <p:cNvSpPr/>
            <p:nvPr/>
          </p:nvSpPr>
          <p:spPr>
            <a:xfrm>
              <a:off x="414360" y="2673720"/>
              <a:ext cx="1027440" cy="535680"/>
            </a:xfrm>
            <a:prstGeom prst="snip1Rect">
              <a:avLst>
                <a:gd name="adj" fmla="val 16667"/>
              </a:avLst>
            </a:prstGeom>
            <a:solidFill>
              <a:srgbClr val="F1C23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build</a:t>
              </a:r>
              <a:endParaRPr lang="en-US" sz="1870" b="0" strike="noStrike" spc="-1">
                <a:solidFill>
                  <a:srgbClr val="000000"/>
                </a:solidFill>
                <a:uFill>
                  <a:solidFill>
                    <a:srgbClr val="FFFFFF"/>
                  </a:solidFill>
                </a:uFill>
                <a:latin typeface="Arial"/>
              </a:endParaRPr>
            </a:p>
          </p:txBody>
        </p:sp>
        <p:sp>
          <p:nvSpPr>
            <p:cNvPr id="203" name="CustomShape 4"/>
            <p:cNvSpPr/>
            <p:nvPr/>
          </p:nvSpPr>
          <p:spPr>
            <a:xfrm>
              <a:off x="3238200" y="2673720"/>
              <a:ext cx="1027440" cy="535680"/>
            </a:xfrm>
            <a:prstGeom prst="snip1Rect">
              <a:avLst>
                <a:gd name="adj" fmla="val 16667"/>
              </a:avLst>
            </a:prstGeom>
            <a:solidFill>
              <a:srgbClr val="F1C23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src</a:t>
              </a:r>
              <a:endParaRPr lang="en-US" sz="1870" b="0" strike="noStrike" spc="-1">
                <a:solidFill>
                  <a:srgbClr val="000000"/>
                </a:solidFill>
                <a:uFill>
                  <a:solidFill>
                    <a:srgbClr val="FFFFFF"/>
                  </a:solidFill>
                </a:uFill>
                <a:latin typeface="Arial"/>
              </a:endParaRPr>
            </a:p>
          </p:txBody>
        </p:sp>
        <p:sp>
          <p:nvSpPr>
            <p:cNvPr id="204" name="CustomShape 5"/>
            <p:cNvSpPr/>
            <p:nvPr/>
          </p:nvSpPr>
          <p:spPr>
            <a:xfrm>
              <a:off x="7179480" y="2673720"/>
              <a:ext cx="1027440" cy="535680"/>
            </a:xfrm>
            <a:prstGeom prst="snip1Rect">
              <a:avLst>
                <a:gd name="adj" fmla="val 16667"/>
              </a:avLst>
            </a:prstGeom>
            <a:solidFill>
              <a:srgbClr val="F1C23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devel</a:t>
              </a:r>
              <a:endParaRPr lang="en-US" sz="1870" b="0" strike="noStrike" spc="-1">
                <a:solidFill>
                  <a:srgbClr val="000000"/>
                </a:solidFill>
                <a:uFill>
                  <a:solidFill>
                    <a:srgbClr val="FFFFFF"/>
                  </a:solidFill>
                </a:uFill>
                <a:latin typeface="Arial"/>
              </a:endParaRPr>
            </a:p>
          </p:txBody>
        </p:sp>
        <p:sp>
          <p:nvSpPr>
            <p:cNvPr id="205" name="CustomShape 6"/>
            <p:cNvSpPr/>
            <p:nvPr/>
          </p:nvSpPr>
          <p:spPr>
            <a:xfrm rot="5400000">
              <a:off x="2378520" y="874800"/>
              <a:ext cx="347760" cy="3247200"/>
            </a:xfrm>
            <a:prstGeom prst="bentConnector3">
              <a:avLst>
                <a:gd name="adj1" fmla="val 50024"/>
              </a:avLst>
            </a:prstGeom>
            <a:noFill/>
            <a:ln w="9360">
              <a:solidFill>
                <a:srgbClr val="595959"/>
              </a:solidFill>
              <a:round/>
            </a:ln>
          </p:spPr>
          <p:style>
            <a:lnRef idx="0">
              <a:scrgbClr r="0" g="0" b="0"/>
            </a:lnRef>
            <a:fillRef idx="0">
              <a:scrgbClr r="0" g="0" b="0"/>
            </a:fillRef>
            <a:effectRef idx="0">
              <a:scrgbClr r="0" g="0" b="0"/>
            </a:effectRef>
            <a:fontRef idx="minor"/>
          </p:style>
        </p:sp>
        <p:sp>
          <p:nvSpPr>
            <p:cNvPr id="206" name="CustomShape 7"/>
            <p:cNvSpPr/>
            <p:nvPr/>
          </p:nvSpPr>
          <p:spPr>
            <a:xfrm rot="5400000">
              <a:off x="3794040" y="2297880"/>
              <a:ext cx="348840" cy="415080"/>
            </a:xfrm>
            <a:prstGeom prst="bentConnector3">
              <a:avLst>
                <a:gd name="adj1" fmla="val 50024"/>
              </a:avLst>
            </a:prstGeom>
            <a:noFill/>
            <a:ln w="9360">
              <a:solidFill>
                <a:srgbClr val="595959"/>
              </a:solidFill>
              <a:round/>
            </a:ln>
          </p:spPr>
          <p:style>
            <a:lnRef idx="0">
              <a:scrgbClr r="0" g="0" b="0"/>
            </a:lnRef>
            <a:fillRef idx="0">
              <a:scrgbClr r="0" g="0" b="0"/>
            </a:fillRef>
            <a:effectRef idx="0">
              <a:scrgbClr r="0" g="0" b="0"/>
            </a:effectRef>
            <a:fontRef idx="minor"/>
          </p:style>
        </p:sp>
        <p:sp>
          <p:nvSpPr>
            <p:cNvPr id="207" name="CustomShape 8"/>
            <p:cNvSpPr/>
            <p:nvPr/>
          </p:nvSpPr>
          <p:spPr>
            <a:xfrm rot="16200000" flipH="1">
              <a:off x="5758920" y="747360"/>
              <a:ext cx="349920" cy="3516840"/>
            </a:xfrm>
            <a:prstGeom prst="bentConnector3">
              <a:avLst>
                <a:gd name="adj1" fmla="val 50024"/>
              </a:avLst>
            </a:prstGeom>
            <a:noFill/>
            <a:ln w="9360">
              <a:solidFill>
                <a:srgbClr val="595959"/>
              </a:solidFill>
              <a:round/>
            </a:ln>
          </p:spPr>
          <p:style>
            <a:lnRef idx="0">
              <a:scrgbClr r="0" g="0" b="0"/>
            </a:lnRef>
            <a:fillRef idx="0">
              <a:scrgbClr r="0" g="0" b="0"/>
            </a:fillRef>
            <a:effectRef idx="0">
              <a:scrgbClr r="0" g="0" b="0"/>
            </a:effectRef>
            <a:fontRef idx="minor"/>
          </p:style>
        </p:sp>
        <p:sp>
          <p:nvSpPr>
            <p:cNvPr id="208" name="CustomShape 9"/>
            <p:cNvSpPr/>
            <p:nvPr/>
          </p:nvSpPr>
          <p:spPr>
            <a:xfrm>
              <a:off x="3238200" y="3375000"/>
              <a:ext cx="1027440" cy="535680"/>
            </a:xfrm>
            <a:prstGeom prst="snip1Rect">
              <a:avLst>
                <a:gd name="adj" fmla="val 16667"/>
              </a:avLst>
            </a:prstGeom>
            <a:solidFill>
              <a:srgbClr val="F1C23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packages</a:t>
              </a:r>
              <a:endParaRPr lang="en-US" sz="1870" b="0" strike="noStrike" spc="-1">
                <a:solidFill>
                  <a:srgbClr val="000000"/>
                </a:solidFill>
                <a:uFill>
                  <a:solidFill>
                    <a:srgbClr val="FFFFFF"/>
                  </a:solidFill>
                </a:uFill>
                <a:latin typeface="Arial"/>
              </a:endParaRPr>
            </a:p>
          </p:txBody>
        </p:sp>
        <p:sp>
          <p:nvSpPr>
            <p:cNvPr id="209" name="CustomShape 10"/>
            <p:cNvSpPr/>
            <p:nvPr/>
          </p:nvSpPr>
          <p:spPr>
            <a:xfrm>
              <a:off x="3408480" y="4251240"/>
              <a:ext cx="1112040" cy="535680"/>
            </a:xfrm>
            <a:prstGeom prst="snip1Rect">
              <a:avLst>
                <a:gd name="adj" fmla="val 16667"/>
              </a:avLst>
            </a:prstGeom>
            <a:solidFill>
              <a:srgbClr val="F1C23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src</a:t>
              </a:r>
              <a:endParaRPr lang="en-US" sz="1870" b="0" strike="noStrike" spc="-1">
                <a:solidFill>
                  <a:srgbClr val="000000"/>
                </a:solidFill>
                <a:uFill>
                  <a:solidFill>
                    <a:srgbClr val="FFFFFF"/>
                  </a:solidFill>
                </a:uFill>
                <a:latin typeface="Arial"/>
              </a:endParaRPr>
            </a:p>
          </p:txBody>
        </p:sp>
        <p:sp>
          <p:nvSpPr>
            <p:cNvPr id="210" name="CustomShape 11"/>
            <p:cNvSpPr/>
            <p:nvPr/>
          </p:nvSpPr>
          <p:spPr>
            <a:xfrm>
              <a:off x="2181600" y="4251240"/>
              <a:ext cx="1027440" cy="535680"/>
            </a:xfrm>
            <a:prstGeom prst="snip1Rect">
              <a:avLst>
                <a:gd name="adj" fmla="val 16667"/>
              </a:avLst>
            </a:prstGeom>
            <a:solidFill>
              <a:srgbClr val="F1C23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launch</a:t>
              </a:r>
              <a:endParaRPr lang="en-US" sz="1870" b="0" strike="noStrike" spc="-1">
                <a:solidFill>
                  <a:srgbClr val="000000"/>
                </a:solidFill>
                <a:uFill>
                  <a:solidFill>
                    <a:srgbClr val="FFFFFF"/>
                  </a:solidFill>
                </a:uFill>
                <a:latin typeface="Arial"/>
              </a:endParaRPr>
            </a:p>
          </p:txBody>
        </p:sp>
        <p:sp>
          <p:nvSpPr>
            <p:cNvPr id="211" name="CustomShape 12"/>
            <p:cNvSpPr/>
            <p:nvPr/>
          </p:nvSpPr>
          <p:spPr>
            <a:xfrm>
              <a:off x="5020560" y="4251240"/>
              <a:ext cx="1027440" cy="535680"/>
            </a:xfrm>
            <a:prstGeom prst="snip1Rect">
              <a:avLst>
                <a:gd name="adj" fmla="val 16667"/>
              </a:avLst>
            </a:prstGeom>
            <a:solidFill>
              <a:srgbClr val="F1C23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msg</a:t>
              </a:r>
              <a:endParaRPr lang="en-US" sz="1870" b="0" strike="noStrike" spc="-1">
                <a:solidFill>
                  <a:srgbClr val="000000"/>
                </a:solidFill>
                <a:uFill>
                  <a:solidFill>
                    <a:srgbClr val="FFFFFF"/>
                  </a:solidFill>
                </a:uFill>
                <a:latin typeface="Arial"/>
              </a:endParaRPr>
            </a:p>
          </p:txBody>
        </p:sp>
        <p:sp>
          <p:nvSpPr>
            <p:cNvPr id="212" name="CustomShape 13"/>
            <p:cNvSpPr/>
            <p:nvPr/>
          </p:nvSpPr>
          <p:spPr>
            <a:xfrm>
              <a:off x="6460560" y="4251600"/>
              <a:ext cx="1027440" cy="535680"/>
            </a:xfrm>
            <a:prstGeom prst="snip1Rect">
              <a:avLst>
                <a:gd name="adj" fmla="val 16667"/>
              </a:avLst>
            </a:prstGeom>
            <a:solidFill>
              <a:srgbClr val="F1C232"/>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srv</a:t>
              </a:r>
              <a:endParaRPr lang="en-US" sz="1870" b="0" strike="noStrike" spc="-1">
                <a:solidFill>
                  <a:srgbClr val="000000"/>
                </a:solidFill>
                <a:uFill>
                  <a:solidFill>
                    <a:srgbClr val="FFFFFF"/>
                  </a:solidFill>
                </a:uFill>
                <a:latin typeface="Arial"/>
              </a:endParaRPr>
            </a:p>
          </p:txBody>
        </p:sp>
        <p:sp>
          <p:nvSpPr>
            <p:cNvPr id="213" name="CustomShape 14"/>
            <p:cNvSpPr/>
            <p:nvPr/>
          </p:nvSpPr>
          <p:spPr>
            <a:xfrm rot="16200000" flipH="1">
              <a:off x="3665880" y="3292560"/>
              <a:ext cx="164520" cy="36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14" name="CustomShape 15"/>
            <p:cNvSpPr/>
            <p:nvPr/>
          </p:nvSpPr>
          <p:spPr>
            <a:xfrm rot="16200000" flipH="1">
              <a:off x="3687840" y="3975120"/>
              <a:ext cx="339840" cy="21204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15" name="CustomShape 16"/>
            <p:cNvSpPr/>
            <p:nvPr/>
          </p:nvSpPr>
          <p:spPr>
            <a:xfrm rot="5400000">
              <a:off x="3053880" y="3552480"/>
              <a:ext cx="339840" cy="105624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16" name="CustomShape 17"/>
            <p:cNvSpPr/>
            <p:nvPr/>
          </p:nvSpPr>
          <p:spPr>
            <a:xfrm rot="5400000">
              <a:off x="3514320" y="4676400"/>
              <a:ext cx="339840" cy="56088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17" name="CustomShape 18"/>
            <p:cNvSpPr/>
            <p:nvPr/>
          </p:nvSpPr>
          <p:spPr>
            <a:xfrm rot="16200000" flipH="1">
              <a:off x="4078800" y="4670640"/>
              <a:ext cx="339840" cy="57456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18" name="CustomShape 19"/>
            <p:cNvSpPr/>
            <p:nvPr/>
          </p:nvSpPr>
          <p:spPr>
            <a:xfrm>
              <a:off x="3024000" y="5126760"/>
              <a:ext cx="720000" cy="53568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*.cpp</a:t>
              </a:r>
              <a:endParaRPr lang="en-US" sz="1870" b="0" strike="noStrike" spc="-1">
                <a:solidFill>
                  <a:srgbClr val="000000"/>
                </a:solidFill>
                <a:uFill>
                  <a:solidFill>
                    <a:srgbClr val="FFFFFF"/>
                  </a:solidFill>
                </a:uFill>
                <a:latin typeface="Arial"/>
              </a:endParaRPr>
            </a:p>
          </p:txBody>
        </p:sp>
        <p:sp>
          <p:nvSpPr>
            <p:cNvPr id="219" name="CustomShape 20"/>
            <p:cNvSpPr/>
            <p:nvPr/>
          </p:nvSpPr>
          <p:spPr>
            <a:xfrm rot="16200000" flipH="1">
              <a:off x="5428080" y="4902120"/>
              <a:ext cx="230760" cy="360"/>
            </a:xfrm>
            <a:prstGeom prst="bentConnector3">
              <a:avLst>
                <a:gd name="adj1" fmla="val 49993"/>
              </a:avLst>
            </a:prstGeom>
            <a:noFill/>
            <a:ln w="9360">
              <a:solidFill>
                <a:srgbClr val="595959"/>
              </a:solidFill>
              <a:round/>
            </a:ln>
          </p:spPr>
          <p:style>
            <a:lnRef idx="0">
              <a:scrgbClr r="0" g="0" b="0"/>
            </a:lnRef>
            <a:fillRef idx="0">
              <a:scrgbClr r="0" g="0" b="0"/>
            </a:fillRef>
            <a:effectRef idx="0">
              <a:scrgbClr r="0" g="0" b="0"/>
            </a:effectRef>
            <a:fontRef idx="minor"/>
          </p:style>
        </p:sp>
        <p:sp>
          <p:nvSpPr>
            <p:cNvPr id="220" name="CustomShape 21"/>
            <p:cNvSpPr/>
            <p:nvPr/>
          </p:nvSpPr>
          <p:spPr>
            <a:xfrm>
              <a:off x="1481400" y="5127840"/>
              <a:ext cx="799920" cy="53568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*.launch</a:t>
              </a:r>
              <a:endParaRPr lang="en-US" sz="1870" b="0" strike="noStrike" spc="-1">
                <a:solidFill>
                  <a:srgbClr val="000000"/>
                </a:solidFill>
                <a:uFill>
                  <a:solidFill>
                    <a:srgbClr val="FFFFFF"/>
                  </a:solidFill>
                </a:uFill>
                <a:latin typeface="Arial"/>
              </a:endParaRPr>
            </a:p>
          </p:txBody>
        </p:sp>
        <p:sp>
          <p:nvSpPr>
            <p:cNvPr id="221" name="CustomShape 22"/>
            <p:cNvSpPr/>
            <p:nvPr/>
          </p:nvSpPr>
          <p:spPr>
            <a:xfrm rot="5400000">
              <a:off x="2113560" y="4545360"/>
              <a:ext cx="339840" cy="82296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22" name="CustomShape 23"/>
            <p:cNvSpPr/>
            <p:nvPr/>
          </p:nvSpPr>
          <p:spPr>
            <a:xfrm>
              <a:off x="7137000" y="3375000"/>
              <a:ext cx="1112040" cy="53568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Include, library files</a:t>
              </a:r>
              <a:endParaRPr lang="en-US" sz="1870" b="0" strike="noStrike" spc="-1">
                <a:solidFill>
                  <a:srgbClr val="000000"/>
                </a:solidFill>
                <a:uFill>
                  <a:solidFill>
                    <a:srgbClr val="FFFFFF"/>
                  </a:solidFill>
                </a:uFill>
                <a:latin typeface="Arial"/>
              </a:endParaRPr>
            </a:p>
          </p:txBody>
        </p:sp>
        <p:sp>
          <p:nvSpPr>
            <p:cNvPr id="223" name="CustomShape 24"/>
            <p:cNvSpPr/>
            <p:nvPr/>
          </p:nvSpPr>
          <p:spPr>
            <a:xfrm rot="16200000" flipH="1">
              <a:off x="7607520" y="3292560"/>
              <a:ext cx="164520" cy="36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24" name="CustomShape 25"/>
            <p:cNvSpPr/>
            <p:nvPr/>
          </p:nvSpPr>
          <p:spPr>
            <a:xfrm>
              <a:off x="371880" y="3375000"/>
              <a:ext cx="1112040" cy="53568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System files</a:t>
              </a:r>
              <a:endParaRPr lang="en-US" sz="1870" b="0" strike="noStrike" spc="-1">
                <a:solidFill>
                  <a:srgbClr val="000000"/>
                </a:solidFill>
                <a:uFill>
                  <a:solidFill>
                    <a:srgbClr val="FFFFFF"/>
                  </a:solidFill>
                </a:uFill>
                <a:latin typeface="Arial"/>
              </a:endParaRPr>
            </a:p>
          </p:txBody>
        </p:sp>
        <p:sp>
          <p:nvSpPr>
            <p:cNvPr id="225" name="CustomShape 26"/>
            <p:cNvSpPr/>
            <p:nvPr/>
          </p:nvSpPr>
          <p:spPr>
            <a:xfrm rot="16200000" flipH="1">
              <a:off x="842040" y="3292560"/>
              <a:ext cx="164520" cy="36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26" name="CustomShape 27"/>
            <p:cNvSpPr/>
            <p:nvPr/>
          </p:nvSpPr>
          <p:spPr>
            <a:xfrm>
              <a:off x="7776000" y="4251600"/>
              <a:ext cx="1080000" cy="53568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package.xml</a:t>
              </a:r>
              <a:endParaRPr lang="en-US" sz="1870" b="0" strike="noStrike" spc="-1">
                <a:solidFill>
                  <a:srgbClr val="000000"/>
                </a:solidFill>
                <a:uFill>
                  <a:solidFill>
                    <a:srgbClr val="FFFFFF"/>
                  </a:solidFill>
                </a:uFill>
                <a:latin typeface="Arial"/>
              </a:endParaRPr>
            </a:p>
          </p:txBody>
        </p:sp>
        <p:sp>
          <p:nvSpPr>
            <p:cNvPr id="227" name="CustomShape 28"/>
            <p:cNvSpPr/>
            <p:nvPr/>
          </p:nvSpPr>
          <p:spPr>
            <a:xfrm rot="16200000" flipH="1">
              <a:off x="4407840" y="3251520"/>
              <a:ext cx="339840" cy="165924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28" name="CustomShape 29"/>
            <p:cNvSpPr/>
            <p:nvPr/>
          </p:nvSpPr>
          <p:spPr>
            <a:xfrm rot="16200000" flipH="1">
              <a:off x="5150880" y="2508840"/>
              <a:ext cx="339840" cy="314532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29" name="CustomShape 30"/>
            <p:cNvSpPr/>
            <p:nvPr/>
          </p:nvSpPr>
          <p:spPr>
            <a:xfrm rot="16200000" flipH="1">
              <a:off x="5879880" y="1779840"/>
              <a:ext cx="339840" cy="460332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30" name="CustomShape 31"/>
            <p:cNvSpPr/>
            <p:nvPr/>
          </p:nvSpPr>
          <p:spPr>
            <a:xfrm rot="16200000" flipH="1">
              <a:off x="6419880" y="1239840"/>
              <a:ext cx="339840" cy="5683320"/>
            </a:xfrm>
            <a:prstGeom prst="bentConnector3">
              <a:avLst>
                <a:gd name="adj1" fmla="val 50010"/>
              </a:avLst>
            </a:prstGeom>
            <a:noFill/>
            <a:ln w="9360">
              <a:solidFill>
                <a:srgbClr val="595959"/>
              </a:solidFill>
              <a:round/>
            </a:ln>
          </p:spPr>
          <p:style>
            <a:lnRef idx="0">
              <a:scrgbClr r="0" g="0" b="0"/>
            </a:lnRef>
            <a:fillRef idx="0">
              <a:scrgbClr r="0" g="0" b="0"/>
            </a:fillRef>
            <a:effectRef idx="0">
              <a:scrgbClr r="0" g="0" b="0"/>
            </a:effectRef>
            <a:fontRef idx="minor"/>
          </p:style>
        </p:sp>
        <p:sp>
          <p:nvSpPr>
            <p:cNvPr id="231" name="CustomShape 32"/>
            <p:cNvSpPr/>
            <p:nvPr/>
          </p:nvSpPr>
          <p:spPr>
            <a:xfrm>
              <a:off x="9136080" y="4248000"/>
              <a:ext cx="1231920" cy="53568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dirty="0">
                  <a:solidFill>
                    <a:srgbClr val="000000"/>
                  </a:solidFill>
                  <a:uFill>
                    <a:solidFill>
                      <a:srgbClr val="FFFFFF"/>
                    </a:solidFill>
                  </a:uFill>
                  <a:latin typeface="Arial"/>
                  <a:ea typeface="Arial"/>
                </a:rPr>
                <a:t>CMakeLists.txt</a:t>
              </a:r>
              <a:endParaRPr lang="en-US" sz="1870" b="0" strike="noStrike" spc="-1" dirty="0">
                <a:solidFill>
                  <a:srgbClr val="000000"/>
                </a:solidFill>
                <a:uFill>
                  <a:solidFill>
                    <a:srgbClr val="FFFFFF"/>
                  </a:solidFill>
                </a:uFill>
                <a:latin typeface="Arial"/>
              </a:endParaRPr>
            </a:p>
          </p:txBody>
        </p:sp>
        <p:sp>
          <p:nvSpPr>
            <p:cNvPr id="232" name="CustomShape 33"/>
            <p:cNvSpPr/>
            <p:nvPr/>
          </p:nvSpPr>
          <p:spPr>
            <a:xfrm>
              <a:off x="4176000" y="5148000"/>
              <a:ext cx="721080" cy="53568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*.py</a:t>
              </a:r>
              <a:endParaRPr lang="en-US" sz="1870" b="0" strike="noStrike" spc="-1">
                <a:solidFill>
                  <a:srgbClr val="000000"/>
                </a:solidFill>
                <a:uFill>
                  <a:solidFill>
                    <a:srgbClr val="FFFFFF"/>
                  </a:solidFill>
                </a:uFill>
                <a:latin typeface="Arial"/>
              </a:endParaRPr>
            </a:p>
          </p:txBody>
        </p:sp>
        <p:sp>
          <p:nvSpPr>
            <p:cNvPr id="233" name="CustomShape 34"/>
            <p:cNvSpPr/>
            <p:nvPr/>
          </p:nvSpPr>
          <p:spPr>
            <a:xfrm>
              <a:off x="5184000" y="5004000"/>
              <a:ext cx="720000" cy="53568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*.msg</a:t>
              </a:r>
              <a:endParaRPr lang="en-US" sz="1870" b="0" strike="noStrike" spc="-1">
                <a:solidFill>
                  <a:srgbClr val="000000"/>
                </a:solidFill>
                <a:uFill>
                  <a:solidFill>
                    <a:srgbClr val="FFFFFF"/>
                  </a:solidFill>
                </a:uFill>
                <a:latin typeface="Arial"/>
              </a:endParaRPr>
            </a:p>
          </p:txBody>
        </p:sp>
        <p:sp>
          <p:nvSpPr>
            <p:cNvPr id="234" name="CustomShape 35"/>
            <p:cNvSpPr/>
            <p:nvPr/>
          </p:nvSpPr>
          <p:spPr>
            <a:xfrm rot="16200000" flipH="1">
              <a:off x="6796080" y="4906440"/>
              <a:ext cx="230760" cy="360"/>
            </a:xfrm>
            <a:prstGeom prst="bentConnector3">
              <a:avLst>
                <a:gd name="adj1" fmla="val 49993"/>
              </a:avLst>
            </a:prstGeom>
            <a:noFill/>
            <a:ln w="9360">
              <a:solidFill>
                <a:srgbClr val="595959"/>
              </a:solidFill>
              <a:round/>
            </a:ln>
          </p:spPr>
          <p:style>
            <a:lnRef idx="0">
              <a:scrgbClr r="0" g="0" b="0"/>
            </a:lnRef>
            <a:fillRef idx="0">
              <a:scrgbClr r="0" g="0" b="0"/>
            </a:fillRef>
            <a:effectRef idx="0">
              <a:scrgbClr r="0" g="0" b="0"/>
            </a:effectRef>
            <a:fontRef idx="minor"/>
          </p:style>
        </p:sp>
        <p:sp>
          <p:nvSpPr>
            <p:cNvPr id="235" name="CustomShape 36"/>
            <p:cNvSpPr/>
            <p:nvPr/>
          </p:nvSpPr>
          <p:spPr>
            <a:xfrm>
              <a:off x="6552000" y="5008320"/>
              <a:ext cx="720000" cy="535680"/>
            </a:xfrm>
            <a:prstGeom prst="rect">
              <a:avLst/>
            </a:prstGeom>
            <a:solidFill>
              <a:srgbClr val="EEEEEE"/>
            </a:solidFill>
            <a:ln w="9360">
              <a:solidFill>
                <a:srgbClr val="595959"/>
              </a:solidFill>
              <a:round/>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0" strike="noStrike" spc="-1">
                  <a:solidFill>
                    <a:srgbClr val="000000"/>
                  </a:solidFill>
                  <a:uFill>
                    <a:solidFill>
                      <a:srgbClr val="FFFFFF"/>
                    </a:solidFill>
                  </a:uFill>
                  <a:latin typeface="Arial"/>
                  <a:ea typeface="Arial"/>
                </a:rPr>
                <a:t>*.srv</a:t>
              </a:r>
              <a:endParaRPr lang="en-US" sz="1870" b="0" strike="noStrike" spc="-1">
                <a:solidFill>
                  <a:srgbClr val="000000"/>
                </a:solidFill>
                <a:uFill>
                  <a:solidFill>
                    <a:srgbClr val="FFFFFF"/>
                  </a:solidFill>
                </a:uFill>
                <a:latin typeface="Arial"/>
              </a:endParaRPr>
            </a:p>
          </p:txBody>
        </p:sp>
      </p:grpSp>
    </p:spTree>
    <p:extLst>
      <p:ext uri="{BB962C8B-B14F-4D97-AF65-F5344CB8AC3E}">
        <p14:creationId xmlns:p14="http://schemas.microsoft.com/office/powerpoint/2010/main" val="1138312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Rosrun</a:t>
            </a:r>
            <a:r>
              <a:rPr lang="en-US" altLang="zh-TW" dirty="0"/>
              <a:t> node -&gt; launch</a:t>
            </a:r>
            <a:endParaRPr lang="zh-TW" altLang="en-US" dirty="0"/>
          </a:p>
        </p:txBody>
      </p:sp>
      <p:sp>
        <p:nvSpPr>
          <p:cNvPr id="3" name="內容版面配置區 2"/>
          <p:cNvSpPr>
            <a:spLocks noGrp="1"/>
          </p:cNvSpPr>
          <p:nvPr>
            <p:ph idx="1"/>
          </p:nvPr>
        </p:nvSpPr>
        <p:spPr/>
        <p:txBody>
          <a:bodyPr/>
          <a:lstStyle/>
          <a:p>
            <a:r>
              <a:rPr lang="en-US" altLang="zh-TW" dirty="0"/>
              <a:t>How to start a node?</a:t>
            </a:r>
          </a:p>
          <a:p>
            <a:pPr lvl="1"/>
            <a:r>
              <a:rPr lang="en-US" altLang="zh-TW" dirty="0"/>
              <a:t>`</a:t>
            </a:r>
            <a:r>
              <a:rPr lang="en-US" altLang="zh-TW" dirty="0" err="1"/>
              <a:t>rosrun</a:t>
            </a:r>
            <a:r>
              <a:rPr lang="en-US" altLang="zh-TW" dirty="0"/>
              <a:t> [</a:t>
            </a:r>
            <a:r>
              <a:rPr lang="en-US" altLang="zh-TW" dirty="0" err="1"/>
              <a:t>package_name</a:t>
            </a:r>
            <a:r>
              <a:rPr lang="en-US" altLang="zh-TW" dirty="0"/>
              <a:t>] [</a:t>
            </a:r>
            <a:r>
              <a:rPr lang="en-US" altLang="zh-TW" dirty="0" err="1"/>
              <a:t>node_name</a:t>
            </a:r>
            <a:r>
              <a:rPr lang="en-US" altLang="zh-TW" dirty="0"/>
              <a:t>]`</a:t>
            </a:r>
          </a:p>
          <a:p>
            <a:pPr lvl="1"/>
            <a:r>
              <a:rPr lang="en-US" altLang="zh-TW" dirty="0" err="1"/>
              <a:t>rosrun</a:t>
            </a:r>
            <a:r>
              <a:rPr lang="en-US" altLang="zh-TW" dirty="0"/>
              <a:t> </a:t>
            </a:r>
            <a:r>
              <a:rPr lang="en-US" altLang="zh-TW" dirty="0" err="1"/>
              <a:t>turtlesim</a:t>
            </a:r>
            <a:r>
              <a:rPr lang="en-US" altLang="zh-TW" dirty="0"/>
              <a:t> </a:t>
            </a:r>
            <a:r>
              <a:rPr lang="en-US" altLang="zh-TW" dirty="0" err="1"/>
              <a:t>turtlesim_node</a:t>
            </a:r>
            <a:endParaRPr lang="en-US" altLang="zh-TW" dirty="0"/>
          </a:p>
          <a:p>
            <a:endParaRPr lang="en-US" altLang="zh-TW" dirty="0"/>
          </a:p>
          <a:p>
            <a:r>
              <a:rPr lang="en-US" altLang="zh-TW" dirty="0"/>
              <a:t>How to start many nodes in one time?</a:t>
            </a:r>
          </a:p>
          <a:p>
            <a:pPr lvl="1"/>
            <a:r>
              <a:rPr lang="en-US" altLang="zh-TW" dirty="0"/>
              <a:t>`</a:t>
            </a:r>
            <a:r>
              <a:rPr lang="en-US" altLang="zh-TW" dirty="0" err="1"/>
              <a:t>roslaunch</a:t>
            </a:r>
            <a:r>
              <a:rPr lang="en-US" altLang="zh-TW" dirty="0"/>
              <a:t> [</a:t>
            </a:r>
            <a:r>
              <a:rPr lang="en-US" altLang="zh-TW" dirty="0" err="1"/>
              <a:t>package_name</a:t>
            </a:r>
            <a:r>
              <a:rPr lang="en-US" altLang="zh-TW" dirty="0"/>
              <a:t>] [</a:t>
            </a:r>
            <a:r>
              <a:rPr lang="en-US" altLang="zh-TW" dirty="0" err="1"/>
              <a:t>launch_name</a:t>
            </a:r>
            <a:r>
              <a:rPr lang="en-US" altLang="zh-TW" dirty="0"/>
              <a:t>]`</a:t>
            </a:r>
          </a:p>
          <a:p>
            <a:pPr lvl="1"/>
            <a:r>
              <a:rPr lang="en-US" altLang="zh-TW" dirty="0" err="1"/>
              <a:t>roslaunch</a:t>
            </a:r>
            <a:r>
              <a:rPr lang="en-US" altLang="zh-TW" dirty="0"/>
              <a:t> </a:t>
            </a:r>
            <a:r>
              <a:rPr lang="en-US" altLang="zh-TW" dirty="0" err="1"/>
              <a:t>learning_tf</a:t>
            </a:r>
            <a:r>
              <a:rPr lang="en-US" altLang="zh-TW" dirty="0"/>
              <a:t> </a:t>
            </a:r>
            <a:r>
              <a:rPr lang="en-US" altLang="zh-TW" dirty="0" err="1"/>
              <a:t>start_demo.launch</a:t>
            </a:r>
            <a:endParaRPr lang="en-US" altLang="zh-TW" dirty="0"/>
          </a:p>
          <a:p>
            <a:pPr lvl="1"/>
            <a:endParaRPr lang="en-US" altLang="zh-TW" dirty="0"/>
          </a:p>
          <a:p>
            <a:r>
              <a:rPr lang="en-US" altLang="zh-TW" dirty="0">
                <a:hlinkClick r:id="rId3"/>
              </a:rPr>
              <a:t>ROS Tutorial</a:t>
            </a:r>
            <a:endParaRPr lang="en-US" altLang="zh-TW" dirty="0"/>
          </a:p>
        </p:txBody>
      </p:sp>
      <p:pic>
        <p:nvPicPr>
          <p:cNvPr id="8" name="圖片 7"/>
          <p:cNvPicPr>
            <a:picLocks noChangeAspect="1"/>
          </p:cNvPicPr>
          <p:nvPr/>
        </p:nvPicPr>
        <p:blipFill>
          <a:blip r:embed="rId4"/>
          <a:stretch>
            <a:fillRect/>
          </a:stretch>
        </p:blipFill>
        <p:spPr>
          <a:xfrm>
            <a:off x="6233916" y="3288323"/>
            <a:ext cx="5958084" cy="3569677"/>
          </a:xfrm>
          <a:prstGeom prst="rect">
            <a:avLst/>
          </a:prstGeom>
        </p:spPr>
      </p:pic>
    </p:spTree>
    <p:extLst>
      <p:ext uri="{BB962C8B-B14F-4D97-AF65-F5344CB8AC3E}">
        <p14:creationId xmlns:p14="http://schemas.microsoft.com/office/powerpoint/2010/main" val="291687773"/>
      </p:ext>
    </p:extLst>
  </p:cSld>
  <p:clrMapOvr>
    <a:masterClrMapping/>
  </p:clrMapOvr>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2831</TotalTime>
  <Words>1973</Words>
  <Application>Microsoft Office PowerPoint</Application>
  <PresentationFormat>寬螢幕</PresentationFormat>
  <Paragraphs>384</Paragraphs>
  <Slides>57</Slides>
  <Notes>44</Notes>
  <HiddenSlides>10</HiddenSlides>
  <MMClips>3</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57</vt:i4>
      </vt:variant>
    </vt:vector>
  </HeadingPairs>
  <TitlesOfParts>
    <vt:vector size="64" baseType="lpstr">
      <vt:lpstr>Microsoft Yahei</vt:lpstr>
      <vt:lpstr>Arial</vt:lpstr>
      <vt:lpstr>Calibri</vt:lpstr>
      <vt:lpstr>Trebuchet MS</vt:lpstr>
      <vt:lpstr>Wingdings</vt:lpstr>
      <vt:lpstr>Wingdings 3</vt:lpstr>
      <vt:lpstr>多面向</vt:lpstr>
      <vt:lpstr>ROS little tutorial</vt:lpstr>
      <vt:lpstr>Outline</vt:lpstr>
      <vt:lpstr>ROS basic concept </vt:lpstr>
      <vt:lpstr>Concept of Robot Operating System http://wiki.ros.org/ROS/Concepts</vt:lpstr>
      <vt:lpstr>ROS Computation Graph Level          -how ROS process data</vt:lpstr>
      <vt:lpstr>TOPIC</vt:lpstr>
      <vt:lpstr>Service</vt:lpstr>
      <vt:lpstr>PowerPoint 簡報</vt:lpstr>
      <vt:lpstr>Rosrun node -&gt; launch</vt:lpstr>
      <vt:lpstr>ROS tf concept </vt:lpstr>
      <vt:lpstr>tf concept</vt:lpstr>
      <vt:lpstr>補充-rotation expression-RPY</vt:lpstr>
      <vt:lpstr>補充-rotation expression-Quaternion</vt:lpstr>
      <vt:lpstr>Setup transform-turtle1</vt:lpstr>
      <vt:lpstr>Setup transform-turtle2</vt:lpstr>
      <vt:lpstr>Setup transform-turtle1_tail</vt:lpstr>
      <vt:lpstr>tf tree structure</vt:lpstr>
      <vt:lpstr>Example - lookup transform</vt:lpstr>
      <vt:lpstr>PowerPoint 簡報</vt:lpstr>
      <vt:lpstr>Transform something between frames (座標轉換)</vt:lpstr>
      <vt:lpstr>Example-transform point between frames</vt:lpstr>
      <vt:lpstr>Example-transform vector between frames</vt:lpstr>
      <vt:lpstr>Example-transform quaternion between frames</vt:lpstr>
      <vt:lpstr>tf  track over time</vt:lpstr>
      <vt:lpstr>Turtlebot3 </vt:lpstr>
      <vt:lpstr>PowerPoint 簡報</vt:lpstr>
      <vt:lpstr>Turtlebot3</vt:lpstr>
      <vt:lpstr>PowerPoint 簡報</vt:lpstr>
      <vt:lpstr>Turtlebot3 Setup</vt:lpstr>
      <vt:lpstr>PowerPoint 簡報</vt:lpstr>
      <vt:lpstr>PowerPoint 簡報</vt:lpstr>
      <vt:lpstr>PowerPoint 簡報</vt:lpstr>
      <vt:lpstr>PowerPoint 簡報</vt:lpstr>
      <vt:lpstr>PowerPoint 簡報</vt:lpstr>
      <vt:lpstr>PowerPoint 簡報</vt:lpstr>
      <vt:lpstr>PowerPoint 簡報</vt:lpstr>
      <vt:lpstr>PowerPoint 簡報</vt:lpstr>
      <vt:lpstr>Slam demo video</vt:lpstr>
      <vt:lpstr>PowerPoint 簡報</vt:lpstr>
      <vt:lpstr>PowerPoint 簡報</vt:lpstr>
      <vt:lpstr>PowerPoint 簡報</vt:lpstr>
      <vt:lpstr>PowerPoint 簡報</vt:lpstr>
      <vt:lpstr>PowerPoint 簡報</vt:lpstr>
      <vt:lpstr>Navigation video</vt:lpstr>
      <vt:lpstr>PowerPoint 簡報</vt:lpstr>
      <vt:lpstr>PowerPoint 簡報</vt:lpstr>
      <vt:lpstr>PowerPoint 簡報</vt:lpstr>
      <vt:lpstr>PowerPoint 簡報</vt:lpstr>
      <vt:lpstr>Thank you</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PAIR</dc:creator>
  <cp:lastModifiedBy>Jacky Huang</cp:lastModifiedBy>
  <cp:revision>178</cp:revision>
  <dcterms:created xsi:type="dcterms:W3CDTF">2019-07-10T23:25:00Z</dcterms:created>
  <dcterms:modified xsi:type="dcterms:W3CDTF">2019-08-30T05:53:12Z</dcterms:modified>
</cp:coreProperties>
</file>